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72" r:id="rId5"/>
    <p:sldId id="266" r:id="rId6"/>
    <p:sldId id="273" r:id="rId7"/>
    <p:sldId id="263" r:id="rId8"/>
    <p:sldId id="269" r:id="rId9"/>
    <p:sldId id="268" r:id="rId10"/>
    <p:sldId id="270" r:id="rId11"/>
    <p:sldId id="271" r:id="rId12"/>
    <p:sldId id="264" r:id="rId13"/>
    <p:sldId id="267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804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12/14/2017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924800" cy="2286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Реализация концепции математического образования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школьном уровне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8382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средняя общеобразовательная школа № 14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51816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Л.Г. </a:t>
            </a:r>
            <a:r>
              <a:rPr lang="ru-RU" dirty="0" smtClean="0"/>
              <a:t>Ремизова, заместитель директора по УВР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Диагностическая работа по алгебре в 8 классе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Цель работы</a:t>
            </a:r>
          </a:p>
          <a:p>
            <a:pPr>
              <a:buNone/>
            </a:pPr>
            <a:r>
              <a:rPr lang="ru-RU" dirty="0" smtClean="0"/>
              <a:t>Проверка сохранности навыков за курс алгебры 7 класса,</a:t>
            </a:r>
          </a:p>
          <a:p>
            <a:pPr>
              <a:buNone/>
            </a:pPr>
            <a:r>
              <a:rPr lang="ru-RU" dirty="0" smtClean="0"/>
              <a:t>необходимых при изучении алгебры 8 и 9 классов:</a:t>
            </a:r>
          </a:p>
          <a:p>
            <a:r>
              <a:rPr lang="ru-RU" dirty="0" smtClean="0"/>
              <a:t>преобразований целых алгебраических выражений (раскрытие скобок,</a:t>
            </a:r>
          </a:p>
          <a:p>
            <a:r>
              <a:rPr lang="ru-RU" dirty="0" smtClean="0"/>
              <a:t>приведение подобных слагаемых, сложение и умножение многочленов,</a:t>
            </a:r>
          </a:p>
          <a:p>
            <a:r>
              <a:rPr lang="ru-RU" dirty="0" smtClean="0"/>
              <a:t>применение формул сокращённого умножения для разложения многочлена на множители и действий с многочленами);</a:t>
            </a:r>
          </a:p>
          <a:p>
            <a:r>
              <a:rPr lang="ru-RU" dirty="0" smtClean="0"/>
              <a:t>решения системы линейных уравнений с двумя переменными;</a:t>
            </a:r>
          </a:p>
          <a:p>
            <a:r>
              <a:rPr lang="ru-RU" dirty="0" smtClean="0"/>
              <a:t>решения задачи на проценты;</a:t>
            </a:r>
          </a:p>
          <a:p>
            <a:r>
              <a:rPr lang="ru-RU" dirty="0" smtClean="0"/>
              <a:t>решения задачи на движение.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«Полезный мониторинг»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Проект «Полезный мониторинг»  - муниципальная</a:t>
            </a:r>
          </a:p>
          <a:p>
            <a:pPr algn="just">
              <a:buNone/>
            </a:pPr>
            <a:r>
              <a:rPr lang="ru-RU" dirty="0" smtClean="0"/>
              <a:t>система мониторинга достижения планируемых</a:t>
            </a:r>
          </a:p>
          <a:p>
            <a:pPr algn="just">
              <a:buNone/>
            </a:pPr>
            <a:r>
              <a:rPr lang="ru-RU" dirty="0" smtClean="0"/>
              <a:t>результатов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95400" y="2743200"/>
          <a:ext cx="6934199" cy="2041071"/>
        </p:xfrm>
        <a:graphic>
          <a:graphicData uri="http://schemas.openxmlformats.org/drawingml/2006/table">
            <a:tbl>
              <a:tblPr/>
              <a:tblGrid>
                <a:gridCol w="922019"/>
                <a:gridCol w="633888"/>
                <a:gridCol w="863485"/>
                <a:gridCol w="652492"/>
                <a:gridCol w="497763"/>
                <a:gridCol w="922019"/>
                <a:gridCol w="842613"/>
                <a:gridCol w="842613"/>
                <a:gridCol w="757307"/>
              </a:tblGrid>
              <a:tr h="2536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Дата проведения работы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Класс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рупппа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Число часов математики в неделю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Учащихся в классе (группе)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Писало работу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Количество учащихся показавших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Средний % выполнения работы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Низкий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До 40%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Базовый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41-79%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Повышенный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80-100%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6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13.10.2016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10а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54,2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10.03.2017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10а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55,4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27.09.2017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11а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43000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ИНФОРМАЦИЯ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о результатах МОНИТОРИНГОВОЙ РАБОТЫ № 3 по математике учащихся 11-х классов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МОУ СОШ №14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Назначение всероссийской проверочной работы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953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514350" indent="-514350"/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Всероссийские проверочные работы (ВПР) проводятся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 учетом национально-культурной и языковой специфики многонационального российского общества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в целях осуществления мониторинга результатов перехода на ФГОС и направлены на выявление уровня подготовки школьников.</a:t>
            </a:r>
          </a:p>
          <a:p>
            <a:pPr marL="514350" indent="-514350"/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Назначение ВПР по математике – оценить уровень общеобразовательной подготовки обучающихся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соответствии с требованиями ФГОС. ВПР позволяют осуществить диагностику достижения предметных и </a:t>
            </a:r>
            <a:r>
              <a:rPr lang="ru-RU" sz="4000" u="sng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 результатов, в том числе уровня </a:t>
            </a:r>
            <a:r>
              <a:rPr lang="ru-RU" sz="4000" u="sng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 универсальных учебных действий (УУД) и овладения </a:t>
            </a:r>
            <a:r>
              <a:rPr lang="ru-RU" sz="4000" u="sng" dirty="0" err="1" smtClean="0">
                <a:latin typeface="Times New Roman" pitchFamily="18" charset="0"/>
                <a:cs typeface="Times New Roman" pitchFamily="18" charset="0"/>
              </a:rPr>
              <a:t>межпредметными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 понятиями. </a:t>
            </a:r>
          </a:p>
          <a:p>
            <a:pPr marL="514350" indent="-514350"/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Результаты ВПР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совокупности с имеющейся в образовательной организации информацией, отражающей индивидуальные образовательные траектории обучающихся,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могут быть использованы для оценки личностных результатов обучения. </a:t>
            </a:r>
          </a:p>
          <a:p>
            <a:pPr marL="514350" indent="-514350"/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Результаты ВПР могут быть использованы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образовательными организациями для совершенствования методики преподавания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математики.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предусмотрено использование результатов ВПР для оценки деятельности образовательных организаций, учителей, муниципальных и региональных органов исполнительной власти, осуществляющих государственное управление в сфере образования.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7548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Проблемы математического образования в школе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ru-RU" dirty="0" smtClean="0"/>
              <a:t>Имеет место необъективность  выставления итоговых оценок  по математике </a:t>
            </a:r>
          </a:p>
          <a:p>
            <a:r>
              <a:rPr lang="ru-RU" dirty="0" smtClean="0"/>
              <a:t>Процент качества знаний по математике по итогам года выше, чем процент качества знаний по итогам внешних проверочных работ.</a:t>
            </a:r>
          </a:p>
          <a:p>
            <a:r>
              <a:rPr lang="ru-RU" dirty="0" smtClean="0"/>
              <a:t>Организация олимпиадной подготовки по математике на низком уровне.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268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 по реализации Концепции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математического образования в школе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Учителям математики использовать результаты внешних проверочных работ в своей образовательной деятельности. Проводить анализ </a:t>
            </a:r>
            <a:r>
              <a:rPr lang="ru-RU" dirty="0" smtClean="0"/>
              <a:t>полученных результатов и выявление проблемных зон (</a:t>
            </a:r>
            <a:r>
              <a:rPr lang="ru-RU" dirty="0" smtClean="0"/>
              <a:t>основных ошибок) на заседаниях ШМО .</a:t>
            </a:r>
            <a:endParaRPr lang="ru-RU" dirty="0" smtClean="0"/>
          </a:p>
          <a:p>
            <a:r>
              <a:rPr lang="ru-RU" dirty="0" smtClean="0"/>
              <a:t>Совершенствовать систему работы по подготовке к ГИА по математике</a:t>
            </a:r>
          </a:p>
          <a:p>
            <a:r>
              <a:rPr lang="ru-RU" dirty="0" smtClean="0"/>
              <a:t> Активизировать подготовку учащихся к  Всероссийской олимпиаде школьников по математике, добиваясь </a:t>
            </a:r>
            <a:r>
              <a:rPr lang="ru-RU" smtClean="0"/>
              <a:t>выхода учащихся на </a:t>
            </a:r>
            <a:r>
              <a:rPr lang="ru-RU" dirty="0" smtClean="0"/>
              <a:t>муниципальный и региональный уровни.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Стратегия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	Стратегия</a:t>
            </a:r>
            <a:r>
              <a:rPr lang="ru-RU" dirty="0" smtClean="0"/>
              <a:t> (др. -греч. </a:t>
            </a:r>
            <a:r>
              <a:rPr lang="ru-RU" dirty="0" err="1" smtClean="0"/>
              <a:t>στρατηγία, </a:t>
            </a:r>
            <a:r>
              <a:rPr lang="ru-RU" dirty="0" smtClean="0"/>
              <a:t>«искусство полководца» ) — общий, </a:t>
            </a:r>
            <a:r>
              <a:rPr lang="ru-RU" dirty="0" err="1" smtClean="0"/>
              <a:t>недетализированный</a:t>
            </a:r>
            <a:r>
              <a:rPr lang="ru-RU" dirty="0" smtClean="0"/>
              <a:t> план какой-либо деятельности, охватывающий длительный период времени, способ достижения сложной цели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 мероприятий по реализации Концепции развития математического образования в школе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индивидуальной работы с обучающимися, вызывающими тревогу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проведения школьного этапа Всероссийской олимпиады школьников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мониторинга качества подготовки выпускников 9 и 11(12) классов к ГИА по математике.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Пополнение базы данных по образовательным программам математической направленности: рабочим программам внеурочной деятельности, курсов по выбору обучающихся.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участия выпускников основной и средней школы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on-line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подготовке к ГИА.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 проведение кружков, элективных курсов, факультативов математической направленности.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участия обучающихся в национальных исследованиях качества образования.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единого репетиционного экзамена по математике.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обследования образовательных достижений обучающихся по математике.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единой базы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видеоуроков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презентаций, конспектов уроков на сервере и сайте учреждения. Пополнение базы.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 мероприятий по реализации Концепции развития математического образования в школе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индивидуальной работы с обучающимися, вызывающими тревогу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математике.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проведения школьного этапа Всероссийской олимпиады школьников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математике. Организация и проведение кружков, элективных курсов, факультативов математической направленности.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мониторинга качества подготовки выпускников 9 и 11(12) классов к ГИА по математике.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Организация участия выпускников основной и средней школы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on-line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подготовке к ГИА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Проведение единого репетиционного экзамена по математике.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участия обучающихся в национальных исследованиях качества образования.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обследования образовательных достижений обучающихся по математике.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Пополнение базы данных по образовательным программам математической направленности: рабочим программам внеурочной деятельности, курсов по выбору обучающихся.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единой базы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видеоуроков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презентаций, конспектов уроков на сервере и сайте учреждения. Пополнение базы.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Организация проведения школьного этапа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Всероссийской олимпиады школьников по математике</a:t>
            </a: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042160"/>
          <a:ext cx="8229600" cy="2072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87696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2015-2016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2016-2017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2017-2018</a:t>
                      </a:r>
                      <a:endParaRPr lang="ru-RU" sz="2400" dirty="0"/>
                    </a:p>
                  </a:txBody>
                  <a:tcPr/>
                </a:tc>
              </a:tr>
              <a:tr h="69724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призеры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</a:tr>
              <a:tr h="6876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победители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4495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Призеров и победителей Муниципального этапа  Всероссийской олимпиады школьников по математике за последние 3 года нет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 мероприятий по реализации Концепции развития математического образования в школе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Организация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индивидуальной работы с обучающимися, вызывающими тревогу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математике.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 Организация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проведения школьного этапа Всероссийской олимпиады школьников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математике. Организация и проведение кружков, элективных курсов, факультативов математической направленности.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  Проведение мониторинга качества подготовки выпускников 9 и 11(12) классов к ГИА по математике.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Организация участия выпускников основной и средней школы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on-line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подготовке к ГИА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Проведение единого репетиционного экзамена по математике.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  Организация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участия обучающихся в национальных исследованиях качества образования.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Проведение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обследования образовательных достижений обучающихся по математике.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   Пополнение базы данных по образовательным программам математической направленности: рабочим программам внеурочной деятельности, курсов по выбору обучающихся.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Создание единой базы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видеоуроков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презентаций, конспектов уроков на сервере и сайте учреждения. Пополнение базы.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86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Внешние проверочные работы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2016-2017 учебный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" y="1270000"/>
          <a:ext cx="8153400" cy="55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</a:tblGrid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1ч.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Диагностическая работа (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Статград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Мониторинговое исследование,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Полезный мониторинг (ИМЦ)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Диагностическая работа (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Статград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Стартовая работа по математике (баз/</a:t>
                      </a:r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проф)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Полезный мониторинг (ИМЦ)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Полезный мониторинг (ИМЦ)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2ч.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Диагностическая (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Статград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Диагностическая работа (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Статград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3ч.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Полезный мониторинг (ИМЦ)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Полезный мониторинг (ИМЦ)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4ч.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ВПР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Рособрнадзор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Диагностическая (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Статград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Диагностическая работа по математике в 5 классе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Цель работы</a:t>
            </a:r>
          </a:p>
          <a:p>
            <a:pPr>
              <a:buNone/>
            </a:pPr>
            <a:r>
              <a:rPr lang="ru-RU" dirty="0" smtClean="0"/>
              <a:t>Проверка уровня подготовленности учащихся, закончивших обучение в</a:t>
            </a:r>
          </a:p>
          <a:p>
            <a:pPr>
              <a:buNone/>
            </a:pPr>
            <a:r>
              <a:rPr lang="ru-RU" dirty="0" smtClean="0"/>
              <a:t>начальной школе, к успешному усвоению курса математики в 5 классе:</a:t>
            </a:r>
          </a:p>
          <a:p>
            <a:r>
              <a:rPr lang="ru-RU" dirty="0" err="1" smtClean="0"/>
              <a:t>сформированности</a:t>
            </a:r>
            <a:r>
              <a:rPr lang="ru-RU" dirty="0" smtClean="0"/>
              <a:t> вычислительных навыков;</a:t>
            </a:r>
          </a:p>
          <a:p>
            <a:r>
              <a:rPr lang="ru-RU" dirty="0" smtClean="0"/>
              <a:t>умения решать текстовые задачи, в условии которых используются понятия  «дороже на…», «дешевле на…»;</a:t>
            </a:r>
          </a:p>
          <a:p>
            <a:r>
              <a:rPr lang="ru-RU" dirty="0" smtClean="0"/>
              <a:t>умения находить неизвестный компонент действия сложения (вычитания) арифметическим способом или с помощью уравнения;</a:t>
            </a:r>
          </a:p>
          <a:p>
            <a:r>
              <a:rPr lang="ru-RU" dirty="0" smtClean="0"/>
              <a:t>знания формулы пути, умения находить неизвестные компоненты;</a:t>
            </a:r>
          </a:p>
          <a:p>
            <a:r>
              <a:rPr lang="ru-RU" dirty="0" smtClean="0"/>
              <a:t>умения решать текстовые задачи с условием, сформулированным в косвенной форме;</a:t>
            </a:r>
          </a:p>
          <a:p>
            <a:r>
              <a:rPr lang="ru-RU" dirty="0" smtClean="0"/>
              <a:t>умения переводить одни единицы длины в другие;</a:t>
            </a:r>
          </a:p>
          <a:p>
            <a:r>
              <a:rPr lang="ru-RU" dirty="0" smtClean="0"/>
              <a:t>знания формул периметра и площади прямоугольника.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Диагностическая работа по алгебре в 8 классе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Цель работы</a:t>
            </a:r>
          </a:p>
          <a:p>
            <a:pPr>
              <a:buNone/>
            </a:pPr>
            <a:r>
              <a:rPr lang="ru-RU" dirty="0" smtClean="0"/>
              <a:t>Проверка сохранности навыков за курс алгебры 7 класса, необходимых </a:t>
            </a:r>
            <a:r>
              <a:rPr lang="ru-RU" dirty="0" smtClean="0"/>
              <a:t>при изучении </a:t>
            </a:r>
            <a:r>
              <a:rPr lang="ru-RU" dirty="0" smtClean="0"/>
              <a:t>алгебры 8 и 9 классов:</a:t>
            </a:r>
          </a:p>
          <a:p>
            <a:r>
              <a:rPr lang="ru-RU" dirty="0" smtClean="0"/>
              <a:t>преобразований целых алгебраических выражений (раскрытие скобок, приведение подобных слагаемых, сложение и умножение многочленов, применение свойств степени с натуральным показателем, применение формул сокращённого умножения для разложения многочлена на множители и действий с многочленами);</a:t>
            </a:r>
          </a:p>
          <a:p>
            <a:r>
              <a:rPr lang="ru-RU" dirty="0" smtClean="0"/>
              <a:t>умения находить значение линейной функции, соответствующей заданному значению аргумента, и решать обратную задачу (учебники Ю.Н. Макарычева и др.; А.Г. Мордковича);</a:t>
            </a:r>
          </a:p>
          <a:p>
            <a:r>
              <a:rPr lang="ru-RU" dirty="0" smtClean="0"/>
              <a:t>умения решать систему линейных уравнений с двумя переменными (учебники Ш.А. Алимова и др.; С.М. Никольского и др.);</a:t>
            </a:r>
          </a:p>
          <a:p>
            <a:r>
              <a:rPr lang="ru-RU" dirty="0" smtClean="0"/>
              <a:t>умения решать задачи на движение;</a:t>
            </a:r>
          </a:p>
          <a:p>
            <a:r>
              <a:rPr lang="ru-RU" dirty="0" smtClean="0"/>
              <a:t>умения решать задачи на проценты.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Сентябрь 2016г.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270</TotalTime>
  <Words>1202</Words>
  <PresentationFormat>Экран (4:3)</PresentationFormat>
  <Paragraphs>182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Стратегия</vt:lpstr>
      <vt:lpstr>План мероприятий по реализации Концепции развития математического образования в школе </vt:lpstr>
      <vt:lpstr>План мероприятий по реализации Концепции развития математического образования в школе </vt:lpstr>
      <vt:lpstr>Организация проведения школьного этапа Всероссийской олимпиады школьников по математике </vt:lpstr>
      <vt:lpstr>План мероприятий по реализации Концепции развития математического образования в школе </vt:lpstr>
      <vt:lpstr>Внешние проверочные работы 2016-2017 учебный год</vt:lpstr>
      <vt:lpstr>Диагностическая работа по математике в 5 классе </vt:lpstr>
      <vt:lpstr>Диагностическая работа по алгебре в 8 классе  </vt:lpstr>
      <vt:lpstr>Диагностическая работа по алгебре в 8 классе </vt:lpstr>
      <vt:lpstr>«Полезный мониторинг»</vt:lpstr>
      <vt:lpstr>Слайд 12</vt:lpstr>
      <vt:lpstr>Назначение всероссийской проверочной работы</vt:lpstr>
      <vt:lpstr>Проблемы математического образования в школе</vt:lpstr>
      <vt:lpstr>Задачи по реализации Концепции математического образования в школе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ремизовалг</cp:lastModifiedBy>
  <cp:revision>53</cp:revision>
  <dcterms:created xsi:type="dcterms:W3CDTF">2017-12-13T11:48:07Z</dcterms:created>
  <dcterms:modified xsi:type="dcterms:W3CDTF">2017-12-14T07:56:39Z</dcterms:modified>
</cp:coreProperties>
</file>