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8" r:id="rId3"/>
    <p:sldId id="259" r:id="rId4"/>
    <p:sldId id="279" r:id="rId5"/>
    <p:sldId id="260" r:id="rId6"/>
    <p:sldId id="273" r:id="rId7"/>
    <p:sldId id="269" r:id="rId8"/>
    <p:sldId id="261" r:id="rId9"/>
    <p:sldId id="265" r:id="rId10"/>
    <p:sldId id="268" r:id="rId11"/>
    <p:sldId id="266" r:id="rId12"/>
    <p:sldId id="272" r:id="rId13"/>
    <p:sldId id="264" r:id="rId14"/>
    <p:sldId id="267" r:id="rId15"/>
    <p:sldId id="270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28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CD8ED-386F-4B85-BDDB-EB5D7F1EF1E0}" type="doc">
      <dgm:prSet loTypeId="urn:microsoft.com/office/officeart/2005/8/layout/default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377234C-FE14-4128-8CF1-819C5870BF0B}">
      <dgm:prSet phldrT="[Текст]" custT="1"/>
      <dgm:spPr/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«</a:t>
          </a:r>
          <a:r>
            <a:rPr lang="ru-RU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игры»</a:t>
          </a:r>
          <a:br>
            <a:rPr lang="ru-RU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Токарева Ю.П. </a:t>
          </a:r>
          <a:endParaRPr lang="ru-RU" sz="24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33A59-ACDE-44B0-BD02-ED0A0F11709C}" type="parTrans" cxnId="{DC32CE57-B28F-4B03-A45E-4773F3563DB2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CB971BFE-078A-4DFF-924E-5D260BA7D5C3}" type="sibTrans" cxnId="{DC32CE57-B28F-4B03-A45E-4773F3563DB2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0B9B13BF-C758-4371-9D3B-A46ECC14AB01}">
      <dgm:prSet phldrT="[Текст]" custT="1"/>
      <dgm:spPr/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«</a:t>
          </a:r>
          <a:r>
            <a:rPr lang="ru-RU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Футбол</a:t>
          </a:r>
          <a:r>
            <a:rPr lang="ru-RU" sz="2400" dirty="0" smtClean="0">
              <a:solidFill>
                <a:sysClr val="windowText" lastClr="000000"/>
              </a:solidFill>
            </a:rPr>
            <a:t>»</a:t>
          </a:r>
          <a:br>
            <a:rPr lang="ru-RU" sz="2400" dirty="0" smtClean="0">
              <a:solidFill>
                <a:sysClr val="windowText" lastClr="000000"/>
              </a:solidFill>
            </a:rPr>
          </a:br>
          <a:r>
            <a:rPr lang="ru-RU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Зуев В.А</a:t>
          </a:r>
          <a:r>
            <a:rPr lang="ru-RU" sz="2400" dirty="0" smtClean="0">
              <a:solidFill>
                <a:sysClr val="windowText" lastClr="000000"/>
              </a:solidFill>
            </a:rPr>
            <a:t>.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E7946339-E373-4631-A11B-5D48FCB21867}" type="parTrans" cxnId="{B4866215-0864-4B2D-8876-9A5EC4F5B444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0CC33295-78F5-4BA8-B21A-43368CA71DBD}" type="sibTrans" cxnId="{B4866215-0864-4B2D-8876-9A5EC4F5B444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B6636A4A-9558-45E9-81FF-117913E79F90}">
      <dgm:prSet phldrT="[Текст]" custT="1"/>
      <dgm:spPr/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«</a:t>
          </a:r>
          <a:r>
            <a:rPr lang="ru-RU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Волейбол»</a:t>
          </a:r>
          <a:br>
            <a:rPr lang="ru-RU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Павлова А.П</a:t>
          </a:r>
          <a:r>
            <a:rPr lang="ru-RU" sz="2400" dirty="0" smtClean="0">
              <a:solidFill>
                <a:sysClr val="windowText" lastClr="000000"/>
              </a:solidFill>
            </a:rPr>
            <a:t>.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F9E2B579-EEDA-4340-825C-513453CBC140}" type="parTrans" cxnId="{A67B4AA8-DFD8-423C-9C62-BC318C8701E0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D2289A2A-8B8C-4BE2-9399-C43295A7AB8C}" type="sibTrans" cxnId="{A67B4AA8-DFD8-423C-9C62-BC318C8701E0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4CD7FD04-86AA-4B81-8830-32CC1878E02D}" type="pres">
      <dgm:prSet presAssocID="{AA3CD8ED-386F-4B85-BDDB-EB5D7F1EF1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CB2F20-E9AC-4657-B033-8587F259C90A}" type="pres">
      <dgm:prSet presAssocID="{A377234C-FE14-4128-8CF1-819C5870BF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22E78-3BAD-4363-A561-0F1CF19EFA7B}" type="pres">
      <dgm:prSet presAssocID="{CB971BFE-078A-4DFF-924E-5D260BA7D5C3}" presName="sibTrans" presStyleCnt="0"/>
      <dgm:spPr/>
    </dgm:pt>
    <dgm:pt modelId="{34E70904-C848-4597-91E9-0DFBA9EB5152}" type="pres">
      <dgm:prSet presAssocID="{0B9B13BF-C758-4371-9D3B-A46ECC14AB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E142D-D49F-46A7-BE7A-09B1EF640045}" type="pres">
      <dgm:prSet presAssocID="{0CC33295-78F5-4BA8-B21A-43368CA71DBD}" presName="sibTrans" presStyleCnt="0"/>
      <dgm:spPr/>
    </dgm:pt>
    <dgm:pt modelId="{EFECD735-0302-41D6-A451-F5B886908984}" type="pres">
      <dgm:prSet presAssocID="{B6636A4A-9558-45E9-81FF-117913E79F90}" presName="node" presStyleLbl="node1" presStyleIdx="2" presStyleCnt="3" custLinFactNeighborX="0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A8098F-325A-42CE-AC3A-76B0FFD5B336}" type="presOf" srcId="{A377234C-FE14-4128-8CF1-819C5870BF0B}" destId="{DBCB2F20-E9AC-4657-B033-8587F259C90A}" srcOrd="0" destOrd="0" presId="urn:microsoft.com/office/officeart/2005/8/layout/default#1"/>
    <dgm:cxn modelId="{93CAAA92-6921-4675-A579-5D41DA46A462}" type="presOf" srcId="{B6636A4A-9558-45E9-81FF-117913E79F90}" destId="{EFECD735-0302-41D6-A451-F5B886908984}" srcOrd="0" destOrd="0" presId="urn:microsoft.com/office/officeart/2005/8/layout/default#1"/>
    <dgm:cxn modelId="{B6EDE32E-B2C7-4C88-93E0-A4B40F07EE99}" type="presOf" srcId="{0B9B13BF-C758-4371-9D3B-A46ECC14AB01}" destId="{34E70904-C848-4597-91E9-0DFBA9EB5152}" srcOrd="0" destOrd="0" presId="urn:microsoft.com/office/officeart/2005/8/layout/default#1"/>
    <dgm:cxn modelId="{DC32CE57-B28F-4B03-A45E-4773F3563DB2}" srcId="{AA3CD8ED-386F-4B85-BDDB-EB5D7F1EF1E0}" destId="{A377234C-FE14-4128-8CF1-819C5870BF0B}" srcOrd="0" destOrd="0" parTransId="{2B133A59-ACDE-44B0-BD02-ED0A0F11709C}" sibTransId="{CB971BFE-078A-4DFF-924E-5D260BA7D5C3}"/>
    <dgm:cxn modelId="{B4866215-0864-4B2D-8876-9A5EC4F5B444}" srcId="{AA3CD8ED-386F-4B85-BDDB-EB5D7F1EF1E0}" destId="{0B9B13BF-C758-4371-9D3B-A46ECC14AB01}" srcOrd="1" destOrd="0" parTransId="{E7946339-E373-4631-A11B-5D48FCB21867}" sibTransId="{0CC33295-78F5-4BA8-B21A-43368CA71DBD}"/>
    <dgm:cxn modelId="{A1B83F31-C48F-430D-A7F8-4932D6B3696F}" type="presOf" srcId="{AA3CD8ED-386F-4B85-BDDB-EB5D7F1EF1E0}" destId="{4CD7FD04-86AA-4B81-8830-32CC1878E02D}" srcOrd="0" destOrd="0" presId="urn:microsoft.com/office/officeart/2005/8/layout/default#1"/>
    <dgm:cxn modelId="{A67B4AA8-DFD8-423C-9C62-BC318C8701E0}" srcId="{AA3CD8ED-386F-4B85-BDDB-EB5D7F1EF1E0}" destId="{B6636A4A-9558-45E9-81FF-117913E79F90}" srcOrd="2" destOrd="0" parTransId="{F9E2B579-EEDA-4340-825C-513453CBC140}" sibTransId="{D2289A2A-8B8C-4BE2-9399-C43295A7AB8C}"/>
    <dgm:cxn modelId="{3D74410B-C7DD-4C00-8A35-C7C9FE99618A}" type="presParOf" srcId="{4CD7FD04-86AA-4B81-8830-32CC1878E02D}" destId="{DBCB2F20-E9AC-4657-B033-8587F259C90A}" srcOrd="0" destOrd="0" presId="urn:microsoft.com/office/officeart/2005/8/layout/default#1"/>
    <dgm:cxn modelId="{241BD238-755F-49A4-9A61-CBD830029249}" type="presParOf" srcId="{4CD7FD04-86AA-4B81-8830-32CC1878E02D}" destId="{B6222E78-3BAD-4363-A561-0F1CF19EFA7B}" srcOrd="1" destOrd="0" presId="urn:microsoft.com/office/officeart/2005/8/layout/default#1"/>
    <dgm:cxn modelId="{F7DC54E9-CE3F-451E-ACA6-8376EE561C04}" type="presParOf" srcId="{4CD7FD04-86AA-4B81-8830-32CC1878E02D}" destId="{34E70904-C848-4597-91E9-0DFBA9EB5152}" srcOrd="2" destOrd="0" presId="urn:microsoft.com/office/officeart/2005/8/layout/default#1"/>
    <dgm:cxn modelId="{5FF0BF48-E0F1-4191-83FA-A820D0DF2DE1}" type="presParOf" srcId="{4CD7FD04-86AA-4B81-8830-32CC1878E02D}" destId="{EB4E142D-D49F-46A7-BE7A-09B1EF640045}" srcOrd="3" destOrd="0" presId="urn:microsoft.com/office/officeart/2005/8/layout/default#1"/>
    <dgm:cxn modelId="{EC8A624B-EF97-4A19-9465-3679BCB8E865}" type="presParOf" srcId="{4CD7FD04-86AA-4B81-8830-32CC1878E02D}" destId="{EFECD735-0302-41D6-A451-F5B886908984}" srcOrd="4" destOrd="0" presId="urn:microsoft.com/office/officeart/2005/8/layout/default#1"/>
  </dgm:cxnLst>
  <dgm:bg/>
  <dgm:whole>
    <a:ln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B2F20-E9AC-4657-B033-8587F259C90A}">
      <dsp:nvSpPr>
        <dsp:cNvPr id="0" name=""/>
        <dsp:cNvSpPr/>
      </dsp:nvSpPr>
      <dsp:spPr>
        <a:xfrm>
          <a:off x="1036092" y="1854"/>
          <a:ext cx="2768817" cy="16612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«</a:t>
          </a:r>
          <a:r>
            <a:rPr lang="ru-RU" sz="2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игры»</a:t>
          </a:r>
          <a:br>
            <a:rPr lang="ru-RU" sz="2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Токарева Ю.П. </a:t>
          </a:r>
          <a:endParaRPr lang="ru-RU" sz="24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092" y="1854"/>
        <a:ext cx="2768817" cy="1661290"/>
      </dsp:txXfrm>
    </dsp:sp>
    <dsp:sp modelId="{34E70904-C848-4597-91E9-0DFBA9EB5152}">
      <dsp:nvSpPr>
        <dsp:cNvPr id="0" name=""/>
        <dsp:cNvSpPr/>
      </dsp:nvSpPr>
      <dsp:spPr>
        <a:xfrm>
          <a:off x="4081790" y="1854"/>
          <a:ext cx="2768817" cy="16612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«</a:t>
          </a:r>
          <a:r>
            <a:rPr lang="ru-RU" sz="2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Футбол</a:t>
          </a:r>
          <a:r>
            <a:rPr lang="ru-RU" sz="2400" kern="1200" dirty="0" smtClean="0">
              <a:solidFill>
                <a:sysClr val="windowText" lastClr="000000"/>
              </a:solidFill>
            </a:rPr>
            <a:t>»</a:t>
          </a:r>
          <a:br>
            <a:rPr lang="ru-RU" sz="2400" kern="1200" dirty="0" smtClean="0">
              <a:solidFill>
                <a:sysClr val="windowText" lastClr="000000"/>
              </a:solidFill>
            </a:rPr>
          </a:br>
          <a:r>
            <a:rPr lang="ru-RU" sz="2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Зуев В.А</a:t>
          </a:r>
          <a:r>
            <a:rPr lang="ru-RU" sz="2400" kern="1200" dirty="0" smtClean="0">
              <a:solidFill>
                <a:sysClr val="windowText" lastClr="000000"/>
              </a:solidFill>
            </a:rPr>
            <a:t>.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4081790" y="1854"/>
        <a:ext cx="2768817" cy="1661290"/>
      </dsp:txXfrm>
    </dsp:sp>
    <dsp:sp modelId="{EFECD735-0302-41D6-A451-F5B886908984}">
      <dsp:nvSpPr>
        <dsp:cNvPr id="0" name=""/>
        <dsp:cNvSpPr/>
      </dsp:nvSpPr>
      <dsp:spPr>
        <a:xfrm>
          <a:off x="2558941" y="1941880"/>
          <a:ext cx="2768817" cy="16612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«</a:t>
          </a:r>
          <a:r>
            <a:rPr lang="ru-RU" sz="2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Волейбол»</a:t>
          </a:r>
          <a:br>
            <a:rPr lang="ru-RU" sz="2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Павлова А.П</a:t>
          </a:r>
          <a:r>
            <a:rPr lang="ru-RU" sz="2400" kern="1200" dirty="0" smtClean="0">
              <a:solidFill>
                <a:sysClr val="windowText" lastClr="000000"/>
              </a:solidFill>
            </a:rPr>
            <a:t>.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2558941" y="1941880"/>
        <a:ext cx="2768817" cy="1661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0ADjiMYv_cOX09pdHdLVjlMck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open?id=0B0ADjiMYv_cOUWw5N0trYlVxbD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0ADjiMYv_cOVnk2Sk4xa1BMX2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0B0ADjiMYv_cOd0ZKdnRVbUFJeXM" TargetMode="External"/><Relationship Id="rId5" Type="http://schemas.openxmlformats.org/officeDocument/2006/relationships/hyperlink" Target="https://drive.google.com/open?id=0B0ADjiMYv_cObjYxZXdDRHR4Z00" TargetMode="External"/><Relationship Id="rId4" Type="http://schemas.openxmlformats.org/officeDocument/2006/relationships/hyperlink" Target="https://drive.google.com/open?id=0B0ADjiMYv_cONVJFWVN4UmptTV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93669" y="2333898"/>
            <a:ext cx="7073537" cy="2029096"/>
          </a:xfrm>
        </p:spPr>
        <p:txBody>
          <a:bodyPr>
            <a:normAutofit fontScale="90000"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14,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г. Комсомольск-на-Амуре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«Я и моя профессия».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Токаревой Юлии Петровны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учителя физической культуры  МОУ СОШ № 14,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руководителя школьного спортивного клуба «Лидер»,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Комсомольска-на-Амуре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type="subTitle" idx="1"/>
          </p:nvPr>
        </p:nvSpPr>
        <p:spPr>
          <a:xfrm>
            <a:off x="3500846" y="5338354"/>
            <a:ext cx="5242560" cy="827314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учить других, нужно учиться самому, чтобы воспитывать других, нужно начинать с себя, чтобы развивать других, нужно самому постоянно развиваться».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0" y="4136570"/>
            <a:ext cx="2786742" cy="25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272954"/>
            <a:ext cx="7886700" cy="9553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2. Футбол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учитель Зуев В.А.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68489" y="940525"/>
            <a:ext cx="8393373" cy="551486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тренировочных занятий в рамках работы ШСК «Лидер»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Освоение учащимися простейших способов самоконтроля за физической нагрузкой.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Приобретение элементарных знаний в области гигиены и медицины, анатомии и физиологии.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Использование факторов отбора (критерии, методы, организация) для дальнейшей спортивной ориентации в области футбола.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Коллективный  характер футбольной деятельности воспитывает  чувство дружбы, товарищества, взаимопомощи; развивает такие ценные моральные  качества, как чувство ответственности, уважение к партнерам и соперникам, дисциплинированность, активность. Каждый футболист может проявить свои личные качества: самостоятельность, инициативу, творчество. Вместе с тем игра требует  подчинения личных стремлений интересам  коллектива.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733" y="0"/>
            <a:ext cx="10344402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08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3. Волейбол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тренер Павлова А.П.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068" y="1166950"/>
            <a:ext cx="3466011" cy="26561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8" y="1132116"/>
            <a:ext cx="3039292" cy="2778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3823063"/>
            <a:ext cx="4081575" cy="28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536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в волейболе за  2021-2022г.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28650" y="1254034"/>
            <a:ext cx="7886700" cy="49229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Первенство Хабаровского края среди девушек 2005-2006 г.р. ( 2 место)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Первенство Города среди девушек 2005-2006 г.р.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Первенство Хабаровского края среди девушек 2009-2010гр ( 3 место)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Первенство города среди девушек 2009-2010 г.р. ( 2.3 место)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Первенство города среди девушек 2008-2009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( 1 место)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Первенство молодёжной лиги по волейболу г. Комсомольск –на-Амуре ( 2 место)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9" y="2812870"/>
            <a:ext cx="2699657" cy="3605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2" y="2812870"/>
            <a:ext cx="2673532" cy="3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24281" cy="6015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материально-техническая база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спортивный зал 10х5х3, пропускная способность 30 человек.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9006" y="1166949"/>
            <a:ext cx="4305844" cy="501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спортивный зал 25х14х6,5. Пропускная способность 45 человек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809206"/>
            <a:ext cx="3622766" cy="4217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3" y="2473232"/>
            <a:ext cx="4293326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" y="13063"/>
            <a:ext cx="9139938" cy="691896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8640" y="287384"/>
            <a:ext cx="8167007" cy="67055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Школьная спортивная площадка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010194"/>
            <a:ext cx="7886700" cy="51667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865818"/>
              </p:ext>
            </p:extLst>
          </p:nvPr>
        </p:nvGraphicFramePr>
        <p:xfrm>
          <a:off x="4911633" y="1117256"/>
          <a:ext cx="3988527" cy="5082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293"/>
                <a:gridCol w="1712762"/>
                <a:gridCol w="997236"/>
                <a:gridCol w="997236"/>
              </a:tblGrid>
              <a:tr h="464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объектов и средств материально-технического обеспечения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Необходимое количество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Фактическое количество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306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Легкоатлетическая дорожка (указать покрытие)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1(асфальт) 120м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(асфальт) 200м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306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Сектор для прыжков в длину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1(без места отталкивания)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Сектор для метания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Игровое поле для футбола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Футбольные ворота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Баскетбольная площадка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Баскетбольные щиты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Волейбольная площадка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Волейбольные стойки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Полоса препятствий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Перекладина гимнастическая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Брусья параллельные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Рукоход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Шведская стенка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Нестандартное оборудование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306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Гимнастический городок для начальной школы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Баскетбольные щиты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Тренажер для лазания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1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Сектор для толкания ядра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" y="1132113"/>
            <a:ext cx="1987873" cy="1532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1132113"/>
            <a:ext cx="1994263" cy="15327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" y="2864031"/>
            <a:ext cx="1987873" cy="1856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2864031"/>
            <a:ext cx="1994264" cy="1856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" y="4861015"/>
            <a:ext cx="1987873" cy="19969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4861015"/>
            <a:ext cx="1994263" cy="19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2021-2022 учебном году наши учащиеся приняли участие: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9" y="1489166"/>
            <a:ext cx="8323761" cy="494646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Сентябрь- «Кросс Нации-2021», День здоровья «Золотая осень»,;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 «Мини-футбол в школу», олимпиада по физической культуре,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Ноябрь- Акция «Рекорд ГТО», «Безопасное колесо - 2022», Турнир по прикладному баскетболу «Точный бросок».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Декабрь- соревнования по подвижной игре «Снайпер»,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 Муниципальные соревнования по волейболу среди девушек и юношей;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Февраль- «Лыжня России», «Парни на все 100», «А ну-ка мальчики»;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Март- соревнования по лыжным гонкам «Метелица», эстафеты «А ну-ка девочки», фестиваль ГТО для 1-2, 3-4 ступеней.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Апрель- Военизированная эстафета «От весёлых стартов до военных вершин», краевой этап «безопасное колесо -2022».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Май- эстафета ко дню Победы, соревнования по игре «Снайпер», игры-эстафеты для 1-4 классов.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нашего школьного спортивного клуба «Лидер» активно принимают участие в различных соревнованиях, а также в социально-значимых мероприятиях: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отказа от курения.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«Я не курю!», молодёжная акция, посвященная Дню Борьбы со СПИДОМ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волонтёрская практика «Ветеран живёт рядом», деятельность профильного отряда волонтёров-медиков «Дорогою добра», акция «Георгиевская ленточка», концерт школьных творческих коллективов.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школьный спортивный клуб самый лучший и в будущем будет ещё лучше!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 участников ШСК «Лидер» в 2021-2022 учебном году.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825625"/>
            <a:ext cx="834117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акция «Рекорд ГТО» для учащихся 3-й ступени, с занесением результатов в книгу рекордов ГТО Хабаровского края: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рекорд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упражнении на гибкость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результатом 30см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Селезнёва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Арина, ученица 5 «Б» класса;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рекорд по  прыжкам в длину с места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результатом 230 см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Безрукавый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Никита, ученик 6  «В» класса.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командные муниципальные соревнования по лыжным гонкам «Метелица»;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этапе Всероссийского конкурса юных инспекторов дорожного движения «Безопасное колесо-2022»,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творческом конкурсе «Вместе-за безопасность дорожного движения» регионального этапа Всероссийского конкурса ЮИД «Безопасное колесо – 2022»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490"/>
            <a:ext cx="9139938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0225" y="-3756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себе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570514" y="618309"/>
            <a:ext cx="5019059" cy="543524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Токарева Юлия Петровна, 1978г.  рождения, образование высшее, стаж педагогической работы по специальности 25 лет, работаю учителем физической культуры  в муниципальном общеобразовательном учреждении средней общеобразовательной школе №14 г. Комсомольска-на-Амуре с 2011г. , имею высшую квалификационную категорию.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2017 году награждена золотым знаком ГТО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2012г являюсь членом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УИК с правом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решающего голоса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участка № 275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783771"/>
            <a:ext cx="2926080" cy="440654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8" y="5277393"/>
            <a:ext cx="1133612" cy="150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38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28650" y="1071154"/>
            <a:ext cx="7886700" cy="5479771"/>
          </a:xfrm>
        </p:spPr>
        <p:txBody>
          <a:bodyPr>
            <a:normAutofit/>
          </a:bodyPr>
          <a:lstStyle/>
          <a:p>
            <a:pPr marL="0" indent="0" fontAlgn="base" hangingPunc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2019г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награждена  </a:t>
            </a:r>
            <a:r>
              <a:rPr lang="ru-RU" sz="12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Почётной грамотой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Министерства образования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науки Хабаровского края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добросовестный труд в системе образования, педагогическое мастерство, формирование интеллектуального, культурного и нравственного развития личности, большой  личный вклад в обучение и воспитание подрастающего поколения и в связи с Днём учителя.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2020 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награждена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Почётной грамотой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Председателя городской Думы за заслуги в социально-экономическом развитии города в г. Комсомольска - на–Амуре и в связи с празднованием 82-годовщине Хабаровского края.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2021г.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награждена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Благодарственным письмом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инистерства образования и науки Хабаровского края за многолетнее плодотворное сотрудничество в работе по профилактике дорожно-транспортного травматизма среди детей и подростков, формированию навыков безопасности и культуры поведения на дорогах.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2021г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награждена </a:t>
            </a:r>
            <a:r>
              <a:rPr lang="ru-RU" sz="12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Благодарностью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Министерства физической культуры и спорта Хабаровского края за добросовестный труд, вклад в развитие физической культуры и спорта Хабаровского края и в связи с празднованием Дня физкультурника.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2021 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награждена </a:t>
            </a:r>
            <a:r>
              <a:rPr lang="ru-RU" sz="12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организацию спортивно-оздоровительной работы и руководителя кружка «Подвижные игры» с дневным пребыванием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Техносфера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за качественную организацию отдыха детей в лагере.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2022г.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награждена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4"/>
              </a:rPr>
              <a:t>Благодарственным письмом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инистерства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образования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науки Хабаровского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многолетнее плодотворное сотрудничество в работе по профилактике дорожно-транспортного травматизма среди детей и подростков, формированию навыков безопасности и культуры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поведения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дорогах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2022г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награждена 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благодарностью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лауреата фестиваля «школьный Олимп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- 2022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за творчество и инициативу в подготовке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победителей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предметных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конкурсов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2022 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награждена 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ипломом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 победу в творческом конкурсе «Вместе-за безопасность дорожного движения» регионального этапа Всероссийского конкурса юных инспекторов дорожного движения «Безопасное колесо-2022»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 hangingPunc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2022г.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аграждена </a:t>
            </a:r>
            <a:r>
              <a:rPr lang="ru-RU" sz="1200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Благодарственным письмом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города Комсомольска-на-Амуре за добросовестный труд, высокий профессионализм, большой вклад в развитие города Комсомольска-на-Амуре и в связи с празднованием 90-й годовщиной со дня образования города Комсомольска-на-Амуре.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939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МОЁ УВЛЕЧЕНИЕ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1069" y="1132763"/>
            <a:ext cx="8693624" cy="55273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 1995 по 2005 г. я профессионально занималась лёгкой атлетикой и сейчас тоже  не расстаюсь со спортом. 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 2006г. И по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нстоящее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время я с большим интересом я занимаюсь  фитнесом, 6 раз в неделю по разным направлениям: 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силовые,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танцевальные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интервальные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кардиотренировки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рамках популяризации здорового образа жизни совместно с фитнес клубом 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Энерджи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 и « Импульс» проводила городскую зарядку для жителей Комсомольска-на-Амуре на площади ДК «ЗЛК» в рамках «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Stend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». Участвовала в акции поддержки ЗОЖ в честь юбилея «Новой аптеки», участвовала в группе поддержки за  «Европу - плюс», которая соревновалась в мини- футболе на набережной города Комсомольска.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2016 году прошла регистрацию на сайте ВСФК ГТО для сдачи норм ГТО в целях поддержки ЗОЖ.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2018, 2019гг годах принимала участие в зимних и летних фестивалях  ВФСК «ГТО» в составе сборной команды Комсомольска-на-Амуре , где наша команда занимала 1 командное и 2 командное место. Также была победителем и призёром в личном зачете в своей возрастной группе.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С 2018 года и по настоящее время вхожу в состав судейской команды по ГТО, где оказываю помощь в организации судейства в муниципальных и краевых фестивалях и соревнованиях ГТО.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2021г. На Б/О 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Шарголь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 проводила краевую «Зарядку с чемпионом» с руководителями спортивных направлений, где также присутствовал министр ФК и С Хабаровского края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Чикунов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Д.С.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МОЁ УВЛЕЧЕНИЕ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NS\Desktop\все приложени я для учителя года 2017\Моё увлечение спортом\Силовая тренировка. фитне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07" y="2534856"/>
            <a:ext cx="3002508" cy="26785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DNS\Desktop\все приложени я для учителя года 2017\Моё увлечение спортом\фитнес новогодний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758" y="1651379"/>
            <a:ext cx="2866030" cy="25657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DNS\Desktop\все приложени я для учителя года 2017\Моё увлечение спортом\Городская зарядка в рамках Стенд ап 2015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0675" y="2893326"/>
            <a:ext cx="2729552" cy="2279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DNS\Desktop\все приложени я для учителя года 2017\Моё увлечение спортом\Группа поддержки Европы плюс, пляжный волейбо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9237" y="4479238"/>
            <a:ext cx="2743200" cy="23787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723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работы ШСК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школьный спортивный клуб «Лидер» создан в 2021 году, на базе МОУ СОШ № 14, где решили объединить три направления, что позволило учащимся выбрать для себя более подходящее занятие в удобное для них время. В будущем планируем добавить направления в этой деятельности. Наш клуб тесно взаимодействует с ДЮСШОР №2 по направлению «Волейбол». Также в будущем планируем усилить взаимодействия и с ДЮСШ №4, по направлению «Футбол» и проводить совместные тренировочные занятия и соревнования.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739345"/>
              </p:ext>
            </p:extLst>
          </p:nvPr>
        </p:nvGraphicFramePr>
        <p:xfrm>
          <a:off x="628650" y="2420984"/>
          <a:ext cx="7886700" cy="3603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спортивным инвентарём в нашем ШСК «Лидер»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182961"/>
              </p:ext>
            </p:extLst>
          </p:nvPr>
        </p:nvGraphicFramePr>
        <p:xfrm>
          <a:off x="1210490" y="1541408"/>
          <a:ext cx="6806045" cy="4850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733"/>
                <a:gridCol w="4157157"/>
                <a:gridCol w="2269155"/>
              </a:tblGrid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Наименование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Мячи волейбольные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 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Мячи футбольные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Мячи баскетбольные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Лыжи , лыжные палки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 пар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Гимнастический мостик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Бревно гимнастическое (высокое)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Гимнастические перекладины для виса и подтягивания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Маты гимнастические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Скамейки гимнастические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Гимнастические скакалки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Мячи для метания 150гр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Мячи малые, теннисные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Конусы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Тренажеры для СМГ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Стол теннисный, раскладной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Ракетки для настольного тенниса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Мячи для н/тенниса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Эстафетные палочки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Мячи для фитнеса, большие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Козёл гимнастический. Разновысокий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Набор для шахмат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Набор для шашек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Сетка волейбольная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Набор для бадминтона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Стойки для сетки для бадминтона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пара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Стенка гимнастическая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 пролётов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Палки гимнастические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Коврики гимнастические 30шт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30шт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Набор для игры в дартс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Гантели, 1кг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 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Гриф металлический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4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Доска напольная, подвесная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1шт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473958"/>
            <a:ext cx="8126730" cy="483540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Свою профессиональную деятельность  организую по следующим спортивно-оздоровительным направлениям: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1800" dirty="0" smtClean="0"/>
              <a:t>1.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Уроки, где происходит  развитие двигательной активности и различных физических качеств у детей, обучение школьников основам здорового образа жизни, а также приобщение обучающихся к самостоятельным занятиям спортом и физическими упражнениями.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Внеурочная деятельность «Ритмика». Один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видов музыкальной деятельности, в котором содержание музыки, ее характер, образы передаются в движениях. Основой является музыка, а разнообразные физические упражнения, танцы, сюжетно-образные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как средства более глубокого ее восприятия и понимания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«Безопасное колесо», для учащихся 4-х классов, где     основная цель обучения заключается в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представления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правилах дорожного движения и навыков безопасного поведения на улицах и дорогах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Внеурочная деятельность «Школа мяча» для учащихся 2-4 классов, где основная цель </a:t>
            </a:r>
            <a:r>
              <a:rPr lang="ru-RU" sz="1800" dirty="0"/>
              <a:t>  –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физические качества  и  удовлетворить индивидуальные двигательные потребности.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учащихся 1-4 классов в программе выполнения норм ГТО. 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Проведение занятий в специальной медицинской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группе,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учащихся, имеющих специальную группу здоровья  для повышения их двигательной активности и привития детям желания заниматься физической культурой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специальной медицинской группе А на основе апробированной программы Л. Н.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Коданевой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С 2021г.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являюсь руководителем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школьного спортивного клуба «Лидер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где работают 3 направления «Подвижные игры», «Футбол», «Волейбол».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79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учитель Токарева Ю.П.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1306286" y="1193074"/>
            <a:ext cx="7358742" cy="4983889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одвижная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естественный спутник жизни ребёнка, источник радостных эмоций, обладающий великой воспитательной силой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являются частью патриотического, эстетического и физического воспитания детей. У них формируются устойчивое, заинтересованное, уважительное отношение к культуре родной страны, создаются эмоционально положительная основа для развития патриотических чувств: любви к Родине, её культуре и наследию. Это один из главных и основополагающих факторов детского физического развития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разнообразных подвижных игр, в своей работе я использую народные нанайские игры, где дети знакомятся с культурой  малочисленных народов Севера. 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 являются одним из традиционных средств педагогики. </a:t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Испокон веков в играх ярко отражается образ жизни людей, их быт, труд, представление о чести, смелости, мужестве, желание обладать силой, ловкостью, выносливостью, быстротой и красотой движений, проявлять смекалку, выдержку, творческую выдумку находчивость, волю, стремление к победе. 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организованные подвижные игры должны оказывать благотворное влияние на рост, развитие и укрепление костно-связочного аппарата, мышечной системы. На формирование правильной осанки детей и подростков. Большое значение приобретают подвижные игры, вовлекающие в разнообразную, преимущественно динамическую, работу различные крупные и мелкие мышцы тела. </a:t>
            </a: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753</Words>
  <Application>Microsoft Office PowerPoint</Application>
  <PresentationFormat>Экран (4:3)</PresentationFormat>
  <Paragraphs>227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Муниципальное общеобразовательное учреждение средняя общеобразовательная школа № 14, г. Комсомольск-на-Амуре  «Я и моя профессия». Презентация         Токаревой Юлии Петровны  учителя физической культуры  МОУ СОШ № 14,  руководителя школьного спортивного клуба «Лидер»,  г. Комсомольска-на-Амуре </vt:lpstr>
      <vt:lpstr> О себе</vt:lpstr>
      <vt:lpstr>Награды</vt:lpstr>
      <vt:lpstr>МОЁ УВЛЕЧЕНИЕ </vt:lpstr>
      <vt:lpstr>МОЁ УВЛЕЧЕНИЕ </vt:lpstr>
      <vt:lpstr>Направления работы ШСК. Наш школьный спортивный клуб «Лидер» создан в 2021 году, на базе МОУ СОШ № 14, где решили объединить три направления, что позволило учащимся выбрать для себя более подходящее занятие в удобное для них время. В будущем планируем добавить направления в этой деятельности. Наш клуб тесно взаимодействует с ДЮСШОР №2 по направлению «Волейбол». Также в будущем планируем усилить взаимодействия и с ДЮСШ №4, по направлению «Футбол» и проводить совместные тренировочные занятия и соревнования. </vt:lpstr>
      <vt:lpstr>Оснащение спортивным инвентарём в нашем ШСК «Лидер»</vt:lpstr>
      <vt:lpstr>Здоровьесбережение</vt:lpstr>
      <vt:lpstr>1. Подвижные игры учитель Токарева Ю.П.</vt:lpstr>
      <vt:lpstr>2. Футбол учитель Зуев В.А. </vt:lpstr>
      <vt:lpstr>3. Волейбол тренер Павлова А.П.</vt:lpstr>
      <vt:lpstr>Наши достижения в волейболе за  2021-2022г.</vt:lpstr>
      <vt:lpstr>Наша материально-техническая база</vt:lpstr>
      <vt:lpstr>Школьная спортивная площадка</vt:lpstr>
      <vt:lpstr>В 2021-2022 учебном году наши учащиеся приняли участие:</vt:lpstr>
      <vt:lpstr>Спортивные достижения участников ШСК «Лидер» в 2021-2022 учебном году.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75</cp:revision>
  <dcterms:created xsi:type="dcterms:W3CDTF">2013-11-19T05:52:05Z</dcterms:created>
  <dcterms:modified xsi:type="dcterms:W3CDTF">2022-06-14T20:14:19Z</dcterms:modified>
</cp:coreProperties>
</file>