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68" r:id="rId6"/>
    <p:sldId id="259" r:id="rId7"/>
    <p:sldId id="260" r:id="rId8"/>
    <p:sldId id="263" r:id="rId9"/>
    <p:sldId id="261" r:id="rId10"/>
    <p:sldId id="262" r:id="rId11"/>
    <p:sldId id="264" r:id="rId12"/>
    <p:sldId id="269" r:id="rId13"/>
    <p:sldId id="270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39899035190045717"/>
          <c:y val="0.13571741527714667"/>
          <c:w val="0.36868596286575323"/>
          <c:h val="0.670385065012683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Базовая профессиональная подготовка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</c:f>
              <c:strCache>
                <c:ptCount val="1"/>
                <c:pt idx="0">
                  <c:v>Высшее образование по специальности 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Квалификационная категория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СЗД</c:v>
                </c:pt>
                <c:pt idx="2">
                  <c:v>Без категории</c:v>
                </c:pt>
                <c:pt idx="3">
                  <c:v>Молодой специалист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0.5</c:v>
                </c:pt>
                <c:pt idx="2">
                  <c:v>0.30000000000000016</c:v>
                </c:pt>
                <c:pt idx="3">
                  <c:v>0.1</c:v>
                </c:pt>
              </c:numCache>
            </c:numRef>
          </c:val>
        </c:ser>
        <c:gapWidth val="100"/>
        <c:axId val="150519808"/>
        <c:axId val="150521344"/>
      </c:barChart>
      <c:catAx>
        <c:axId val="150519808"/>
        <c:scaling>
          <c:orientation val="minMax"/>
        </c:scaling>
        <c:axPos val="b"/>
        <c:tickLblPos val="nextTo"/>
        <c:crossAx val="150521344"/>
        <c:crosses val="autoZero"/>
        <c:auto val="1"/>
        <c:lblAlgn val="ctr"/>
        <c:lblOffset val="100"/>
      </c:catAx>
      <c:valAx>
        <c:axId val="150521344"/>
        <c:scaling>
          <c:orientation val="minMax"/>
        </c:scaling>
        <c:axPos val="l"/>
        <c:majorGridlines/>
        <c:numFmt formatCode="0%" sourceLinked="1"/>
        <c:tickLblPos val="nextTo"/>
        <c:crossAx val="1505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5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Курсы повышения квалификации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DCB5C093-9941-40C7-ABA4-22BCDA8EC203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2E95DFCA-9DA8-4452-BC88-DB7E53B1B935}" type="PERCENTAGE">
                      <a:rPr lang="en-US" baseline="0" smtClean="0"/>
                      <a:pPr/>
                      <a:t>[ПРОЦЕНТ]</a:t>
                    </a:fld>
                    <a:endParaRPr lang="ru-RU"/>
                  </a:p>
                </c:rich>
              </c:tx>
              <c:dLblPos val="ctr"/>
              <c:showVal val="1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showCatName val="1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Имеют курсы</c:v>
                </c:pt>
                <c:pt idx="1">
                  <c:v>Не имеют курсовой подготовки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r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179512" y="6507342"/>
            <a:ext cx="15087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79512" y="188640"/>
            <a:ext cx="1512168" cy="65527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835696" y="188640"/>
            <a:ext cx="7147126" cy="6526508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7524328" y="0"/>
            <a:ext cx="16196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© Фокина Лидия Петровна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" descr="http://www.playcast.ru/uploads/2015/02/09/12027652.png"/>
          <p:cNvPicPr>
            <a:picLocks noChangeAspect="1" noChangeArrowheads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79511" y="332657"/>
            <a:ext cx="3235649" cy="6408712"/>
          </a:xfrm>
          <a:prstGeom prst="rect">
            <a:avLst/>
          </a:prstGeom>
          <a:noFill/>
        </p:spPr>
      </p:pic>
      <p:pic>
        <p:nvPicPr>
          <p:cNvPr id="45" name="Picture 4" descr="http://img-fotki.yandex.ru/get/5409/47407354.274/0_8e961_2109d486_S.png"/>
          <p:cNvPicPr>
            <a:picLocks noChangeAspect="1" noChangeArrowheads="1"/>
          </p:cNvPicPr>
          <p:nvPr userDrawn="1"/>
        </p:nvPicPr>
        <p:blipFill>
          <a:blip r:embed="rId15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24328" y="5733256"/>
            <a:ext cx="1428750" cy="8953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908720"/>
            <a:ext cx="70567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Профессиональное и дополнительное профессиональное образование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. 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64096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28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4624"/>
            <a:ext cx="8568952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2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4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620688"/>
            <a:ext cx="6131024" cy="550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«Учитель живет до тех пор, пока учится; как только он перестает учиться, в нем умирает учитель»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К.Д. Ушинский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0134" y="2276872"/>
            <a:ext cx="2769096" cy="33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3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6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 профессионального и дополнительного профессионального образования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9" y="1916832"/>
            <a:ext cx="656307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48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dirty="0" smtClean="0"/>
              <a:t>Базовая профессиональная подготовка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60045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827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dirty="0" smtClean="0"/>
              <a:t>Квалификационная категория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79092150"/>
              </p:ext>
            </p:extLst>
          </p:nvPr>
        </p:nvGraphicFramePr>
        <p:xfrm>
          <a:off x="2285984" y="1600200"/>
          <a:ext cx="640081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2867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/>
          <a:lstStyle/>
          <a:p>
            <a:r>
              <a:rPr lang="ru-RU" sz="3200" dirty="0" smtClean="0"/>
              <a:t>Охват курсовой подготовкой учителей ШМО математики, физики и информатики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54765582"/>
              </p:ext>
            </p:extLst>
          </p:nvPr>
        </p:nvGraphicFramePr>
        <p:xfrm>
          <a:off x="2195513" y="1989138"/>
          <a:ext cx="6491287" cy="413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331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1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44624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6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0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61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Слайд 1</vt:lpstr>
      <vt:lpstr>Слайд 2</vt:lpstr>
      <vt:lpstr>Схема профессионального и дополнительного профессионального образования</vt:lpstr>
      <vt:lpstr>Базовая профессиональная подготовка</vt:lpstr>
      <vt:lpstr>Квалификационная категория</vt:lpstr>
      <vt:lpstr>Охват курсовой подготовкой учителей ШМО математики, физики и информатики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21</cp:revision>
  <dcterms:created xsi:type="dcterms:W3CDTF">2014-07-06T18:18:01Z</dcterms:created>
  <dcterms:modified xsi:type="dcterms:W3CDTF">2019-03-24T08:25:17Z</dcterms:modified>
</cp:coreProperties>
</file>