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sldIdLst>
    <p:sldId id="262" r:id="rId2"/>
    <p:sldId id="257" r:id="rId3"/>
    <p:sldId id="258" r:id="rId4"/>
    <p:sldId id="259" r:id="rId5"/>
    <p:sldId id="260" r:id="rId6"/>
    <p:sldId id="261" r:id="rId7"/>
    <p:sldId id="270" r:id="rId8"/>
    <p:sldId id="302" r:id="rId9"/>
    <p:sldId id="286" r:id="rId10"/>
    <p:sldId id="287" r:id="rId11"/>
    <p:sldId id="271" r:id="rId12"/>
    <p:sldId id="272" r:id="rId13"/>
    <p:sldId id="268" r:id="rId14"/>
    <p:sldId id="274" r:id="rId15"/>
    <p:sldId id="273" r:id="rId16"/>
    <p:sldId id="275" r:id="rId17"/>
    <p:sldId id="269" r:id="rId18"/>
    <p:sldId id="276" r:id="rId19"/>
    <p:sldId id="277" r:id="rId20"/>
    <p:sldId id="278" r:id="rId21"/>
    <p:sldId id="279" r:id="rId22"/>
    <p:sldId id="280" r:id="rId23"/>
    <p:sldId id="298" r:id="rId24"/>
    <p:sldId id="301" r:id="rId25"/>
    <p:sldId id="300" r:id="rId26"/>
    <p:sldId id="299" r:id="rId27"/>
    <p:sldId id="267" r:id="rId28"/>
    <p:sldId id="282" r:id="rId29"/>
    <p:sldId id="283" r:id="rId30"/>
    <p:sldId id="284" r:id="rId31"/>
    <p:sldId id="285" r:id="rId32"/>
    <p:sldId id="296" r:id="rId33"/>
    <p:sldId id="290" r:id="rId34"/>
    <p:sldId id="295" r:id="rId35"/>
    <p:sldId id="292" r:id="rId36"/>
    <p:sldId id="293" r:id="rId37"/>
    <p:sldId id="291" r:id="rId38"/>
    <p:sldId id="294" r:id="rId39"/>
    <p:sldId id="289" r:id="rId40"/>
    <p:sldId id="263" r:id="rId41"/>
    <p:sldId id="265" r:id="rId42"/>
    <p:sldId id="266" r:id="rId43"/>
    <p:sldId id="288" r:id="rId44"/>
    <p:sldId id="264" r:id="rId45"/>
    <p:sldId id="29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005" autoAdjust="0"/>
  </p:normalViewPr>
  <p:slideViewPr>
    <p:cSldViewPr>
      <p:cViewPr varScale="1">
        <p:scale>
          <a:sx n="67" d="100"/>
          <a:sy n="67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FFDB2-1A70-46FA-B36E-3A6968BE7527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7EBC2-4EAD-4A26-A303-8FB95841A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7EBC2-4EAD-4A26-A303-8FB95841A6E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2380A0A-D6AC-47FD-9240-8D455FA79FDA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30937B3-301B-4CA6-97D7-C98E7C1CAA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4286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Театральная студия «Ковчег» МОУ СОШ № 14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67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3AABCB51-2741-4950-8C83-5A69089D8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«А ЗОРИ ЗДЕСЬ ТИХИЕ…» 2019г.</a:t>
            </a:r>
            <a:endParaRPr lang="ru-RU" dirty="0"/>
          </a:p>
        </p:txBody>
      </p:sp>
      <p:pic>
        <p:nvPicPr>
          <p:cNvPr id="4" name="Picture 2" descr="C:\Documents and Settings\остыловскаянн\Рабочий стол\91897070589811488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8096275" cy="6072206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стыловскаянн\Рабочий стол\35684198342756954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686800" cy="838200"/>
          </a:xfrm>
        </p:spPr>
        <p:txBody>
          <a:bodyPr/>
          <a:lstStyle/>
          <a:p>
            <a:r>
              <a:rPr lang="ru-RU" sz="3600" dirty="0" smtClean="0"/>
              <a:t>2020г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-15834"/>
            <a:ext cx="4619483" cy="687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686800" cy="8382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2019</a:t>
            </a:r>
            <a:endParaRPr lang="ru-RU" sz="3200" b="1" dirty="0"/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19CF4E30-3923-4E04-9BBA-2CEEBCC75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7" y="-214992"/>
            <a:ext cx="8001024" cy="7072991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>
            <a:extLst>
              <a:ext uri="{FF2B5EF4-FFF2-40B4-BE49-F238E27FC236}">
                <a16:creationId xmlns:a16="http://schemas.microsoft.com/office/drawing/2014/main" xmlns="" id="{BE30F198-C164-4566-907E-DDD45623C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29000" y="1143000"/>
            <a:ext cx="6858000" cy="4572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143F83-3F36-4B33-9C92-CC33C60B3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035861" y="1035861"/>
            <a:ext cx="6858000" cy="478627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E85737CB-E281-4692-991C-D3562F70F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05" y="0"/>
            <a:ext cx="456826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9FA65E-F7B7-4FE5-A5FB-705947817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15521" y="857252"/>
            <a:ext cx="6857999" cy="51435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1920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000232" y="-1"/>
            <a:ext cx="479019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>
            <a:extLst>
              <a:ext uri="{FF2B5EF4-FFF2-40B4-BE49-F238E27FC236}">
                <a16:creationId xmlns:a16="http://schemas.microsoft.com/office/drawing/2014/main" xmlns="" id="{C73A2E33-0C43-4A32-80DA-DFCB08BA0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7222" y="-285776"/>
            <a:ext cx="9501868" cy="7143776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7C3D426A-B6AD-4E96-8C45-46EF0EE20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91020" cy="6858000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0"/>
            <a:ext cx="8786842" cy="685800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3500" b="1" dirty="0" err="1" smtClean="0">
                <a:latin typeface="Times New Roman" pitchFamily="18" charset="0"/>
                <a:cs typeface="Times New Roman" pitchFamily="18" charset="0"/>
              </a:rPr>
              <a:t>образованния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администрации г. Комсомольска-на-Амуре</a:t>
            </a:r>
          </a:p>
          <a:p>
            <a:pPr algn="ctr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</a:t>
            </a:r>
          </a:p>
          <a:p>
            <a:pPr algn="ctr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Средняя общеобразовательная школа №14</a:t>
            </a:r>
          </a:p>
          <a:p>
            <a:pPr algn="ctr">
              <a:buNone/>
            </a:pPr>
            <a:endParaRPr lang="ru-RU" sz="3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3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endParaRPr lang="ru-RU" sz="3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Дополнительная общеобразовательная </a:t>
            </a:r>
          </a:p>
          <a:p>
            <a:pPr algn="ctr">
              <a:buNone/>
            </a:pPr>
            <a:r>
              <a:rPr lang="ru-RU" sz="3500" b="1" dirty="0" err="1" smtClean="0"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программа театральной студии </a:t>
            </a:r>
          </a:p>
          <a:p>
            <a:pPr algn="ctr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«КОВЧЕГ»</a:t>
            </a:r>
          </a:p>
          <a:p>
            <a:pPr algn="ctr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(направленность: художественная)</a:t>
            </a:r>
          </a:p>
          <a:p>
            <a:pPr algn="ctr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Возраст учащихся: 10-16 лет</a:t>
            </a:r>
          </a:p>
          <a:p>
            <a:pPr algn="ctr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Срок реализации: 2 года</a:t>
            </a:r>
          </a:p>
          <a:p>
            <a:pPr algn="ctr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  Уровень освоения: стартовый</a:t>
            </a:r>
          </a:p>
          <a:p>
            <a:pPr algn="r">
              <a:buNone/>
            </a:pPr>
            <a:endParaRPr lang="ru-RU" sz="3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3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Составитель:</a:t>
            </a:r>
          </a:p>
          <a:p>
            <a:pPr algn="r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Косарева Елена Игоревна</a:t>
            </a:r>
          </a:p>
          <a:p>
            <a:pPr algn="r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Зам. директора по ВР </a:t>
            </a:r>
          </a:p>
          <a:p>
            <a:pPr algn="r">
              <a:buNone/>
            </a:pPr>
            <a:endParaRPr lang="ru-RU" sz="3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г. Комсомольск - на – Амуре</a:t>
            </a:r>
          </a:p>
          <a:p>
            <a:pPr algn="ctr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4" y="785794"/>
          <a:ext cx="878687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958"/>
                <a:gridCol w="2928958"/>
                <a:gridCol w="29289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ПРИНЯТО</a:t>
                      </a:r>
                    </a:p>
                    <a:p>
                      <a:r>
                        <a:rPr lang="ru-RU" sz="1400" dirty="0" smtClean="0"/>
                        <a:t>На педагогическом совете</a:t>
                      </a:r>
                    </a:p>
                    <a:p>
                      <a:r>
                        <a:rPr lang="ru-RU" sz="1400" dirty="0" smtClean="0"/>
                        <a:t>Протокол № 1	</a:t>
                      </a:r>
                    </a:p>
                    <a:p>
                      <a:r>
                        <a:rPr lang="ru-RU" sz="1400" dirty="0" smtClean="0"/>
                        <a:t>От «30_» __08___20_21_г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СОГЛАСОВАНО</a:t>
                      </a:r>
                    </a:p>
                    <a:p>
                      <a:r>
                        <a:rPr lang="ru-RU" sz="1400" dirty="0" smtClean="0"/>
                        <a:t>Зам по ВР</a:t>
                      </a:r>
                    </a:p>
                    <a:p>
                      <a:r>
                        <a:rPr lang="ru-RU" sz="1400" dirty="0" smtClean="0"/>
                        <a:t>______</a:t>
                      </a:r>
                      <a:r>
                        <a:rPr lang="ru-RU" sz="1400" baseline="0" dirty="0" smtClean="0"/>
                        <a:t>__</a:t>
                      </a:r>
                      <a:r>
                        <a:rPr lang="ru-RU" sz="1400" dirty="0" smtClean="0"/>
                        <a:t>_Е.И. Косарева</a:t>
                      </a:r>
                    </a:p>
                    <a:p>
                      <a:r>
                        <a:rPr lang="ru-RU" sz="1400" dirty="0" smtClean="0"/>
                        <a:t>«__30_»__08____2021</a:t>
                      </a:r>
                      <a:r>
                        <a:rPr lang="ru-RU" sz="1400" baseline="0" dirty="0" smtClean="0"/>
                        <a:t> г.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УТВЕРЖДАЮ</a:t>
                      </a:r>
                    </a:p>
                    <a:p>
                      <a:r>
                        <a:rPr lang="ru-RU" sz="1400" dirty="0" smtClean="0"/>
                        <a:t>Директор _____Г.М. Алёшкина</a:t>
                      </a:r>
                    </a:p>
                    <a:p>
                      <a:r>
                        <a:rPr lang="ru-RU" sz="1400" dirty="0" smtClean="0"/>
                        <a:t>МОУ СОШ № 14</a:t>
                      </a:r>
                    </a:p>
                    <a:p>
                      <a:r>
                        <a:rPr lang="ru-RU" sz="1400" dirty="0" smtClean="0"/>
                        <a:t>Приказ №</a:t>
                      </a:r>
                    </a:p>
                    <a:p>
                      <a:r>
                        <a:rPr lang="ru-RU" sz="1400" dirty="0" smtClean="0"/>
                        <a:t>От «_30_»_08____2021 г.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56348DE6-A36A-4618-81A8-12CFFE054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858412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37D6B6-1B2C-477B-8DA9-83DFF7CF6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4346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54314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A6743CC-C452-4EED-910D-E72ED4CD7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57288" y="1"/>
            <a:ext cx="1029102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907"/>
          <a:stretch/>
        </p:blipFill>
        <p:spPr>
          <a:xfrm>
            <a:off x="0" y="0"/>
            <a:ext cx="47148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https://img-gorod.ru/upload/iblock/dfe/dfe9a8d1bae8ab850c0314b014dea1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0"/>
            <a:ext cx="49593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"/>
            <a:ext cx="5214942" cy="3500437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14942" y="0"/>
            <a:ext cx="3929058" cy="350043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29026" y="3500438"/>
            <a:ext cx="5214974" cy="335756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929058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2161">
            <a:off x="166808" y="2063053"/>
            <a:ext cx="3614758" cy="472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Песня из мультфильма Бобик в гостях у Барбоса. Человек собаке дру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>
                  <p14:trim st="5850"/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286216" cy="2786082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4848781" cy="685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8686800" cy="838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2021</a:t>
            </a:r>
            <a:endParaRPr lang="ru-RU" sz="3600" dirty="0"/>
          </a:p>
        </p:txBody>
      </p:sp>
      <p:pic>
        <p:nvPicPr>
          <p:cNvPr id="6" name="Содержимое 5">
            <a:extLst>
              <a:ext uri="{FF2B5EF4-FFF2-40B4-BE49-F238E27FC236}">
                <a16:creationId xmlns:a16="http://schemas.microsoft.com/office/drawing/2014/main" xmlns="" id="{D6B8DD60-79C3-45D5-A9D4-079DD8A70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0"/>
            <a:ext cx="8142052" cy="6572272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Содержимое 11">
            <a:extLst>
              <a:ext uri="{FF2B5EF4-FFF2-40B4-BE49-F238E27FC236}">
                <a16:creationId xmlns:a16="http://schemas.microsoft.com/office/drawing/2014/main" xmlns="" id="{D9D6727E-F8AD-414B-85E0-46B7D341A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05" y="2557056"/>
            <a:ext cx="5857916" cy="4300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6E5807-78E3-4361-9353-A03E8FADCA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0"/>
            <a:ext cx="3929090" cy="33765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928588C-00B8-40AD-949A-E8DDA54BE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4810" y="0"/>
            <a:ext cx="3245649" cy="3085877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001156" cy="66437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Нормативно-правовая база: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«Закон об образовании в Российской Федерации» (№ 273-ФЗ от 29 декабря 2012 г.)</a:t>
            </a: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Концепция развития дополнительного образования детей</a:t>
            </a: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«Порядок организации и осуществления образовательной деятельности по дополнительным общеобразовательным программам» (приказ Министерства просвещения Российской Федерации от 09.11.2018 г. №196 )</a:t>
            </a:r>
          </a:p>
          <a:p>
            <a:pPr>
              <a:buFont typeface="Wingdings" pitchFamily="2" charset="2"/>
              <a:buChar char="q"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2.4.4.3172-14(от 28.09.2020 №28). </a:t>
            </a: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Актуальность программы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определяется необходимостью социализации ребёнка в современном обществе, его жизненного и профессионального самоопределения.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Программа  даёт возможность каждому ребёнку не только развиваться творчески, но и решать вопросы его социализации и адаптации в обществе.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Адресат,  объём, срок реализации, режим программы:</a:t>
            </a:r>
          </a:p>
          <a:p>
            <a:pPr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Данная программа ориентирована на детей  среднего и старшего школьного возраста, рассчитана на  2 года.  Занятия проводятся: в 1 год обучения - 2 раза в неделю по 2 часа, в год 144 часа на группу, наполняемость которой составляет 12-15 человек; 2 год обучения  - 2 раза в неделю по 3 часа.</a:t>
            </a:r>
          </a:p>
          <a:p>
            <a:endParaRPr lang="ru-RU" sz="1600" dirty="0" smtClean="0"/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227C350C-6022-43A8-AC88-FBC9C5638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0"/>
            <a:ext cx="7550092" cy="685799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Documents and Settings\остыловскаянн\Рабочий стол\IMG-20201018-WA00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3071834" cy="671514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Сцена из спектакля </a:t>
            </a:r>
            <a:r>
              <a:rPr lang="ru-RU" sz="3200" b="1" dirty="0" smtClean="0">
                <a:solidFill>
                  <a:srgbClr val="002060"/>
                </a:solidFill>
              </a:rPr>
              <a:t>«Ленинградская мадонна» </a:t>
            </a:r>
            <a:r>
              <a:rPr lang="ru-RU" sz="3600" dirty="0" smtClean="0">
                <a:solidFill>
                  <a:srgbClr val="002060"/>
                </a:solidFill>
              </a:rPr>
              <a:t>в исполнении педагогов на конкурсе, посвященном 75-летию Великой Победы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0"/>
            <a:ext cx="5429288" cy="690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-3916"/>
            <a:ext cx="4500594" cy="686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4678" cy="4109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9" y="0"/>
            <a:ext cx="5929322" cy="3929066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309"/>
            <a:ext cx="3170493" cy="2985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3929066"/>
            <a:ext cx="3714776" cy="2928934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0"/>
            <a:ext cx="6286543" cy="6780485"/>
          </a:xfrm>
        </p:spPr>
      </p:pic>
    </p:spTree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-778763"/>
            <a:ext cx="7643866" cy="7636763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2185974" cy="650083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Выступление театрального коллектива «Ковчег» в Амурской епархии с постановкой «Я – это ты!» по произведению Н. Блохина, клирика кафедрального собора пророка Илии «Перенесение на камне»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80" y="0"/>
            <a:ext cx="6429420" cy="68580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1123293" y="876938"/>
            <a:ext cx="7015509" cy="526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программы: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творчески активной личности средствами театральной деятельности, содействие её жизненному и профессиональному самоопределению.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     Задачи: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предметные: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познакомить с основными понятиями по теории и истории театрального искусства;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освоить базовые знания, умения и навыки, предметные компетенции;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- сформировать речевую культуру;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развить познавательные интересы через расширение представлений о видах театрального искусства;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развитие умения использовать приобретенные знания и навыки, самостоятельно их концентрировать и выражать в творческой деятельности;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личностные: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формирование социального опыта;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-развитие личностных, ценностно-смысловых, общекультурных, учебно-познавательных,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коммуникативных компетенций;</a:t>
            </a:r>
          </a:p>
          <a:p>
            <a:r>
              <a:rPr lang="ru-RU" sz="1600" b="1" i="1" u="sng" dirty="0" err="1" smtClean="0"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sz="16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формирование потребности в саморазвитии, самостоятельности, ответственности, активности, эрудиции, нестандартных приемах и решениях при реализации творческих идей;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-формирование аналитического мышления, умения объективно оценивать свою деятельность;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 развитие внутренней (воля, память, мышление, внимание, воображение, подлинность в ощущениях) и внешней (чувства ритма, темпа, чувства пространства и времени, вера в предлагаемые обстоятельства) техники актера;</a:t>
            </a:r>
          </a:p>
          <a:p>
            <a:pPr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остыловскаянн\Мои документы\Downloads\афиша 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542928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6151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674407"/>
            <a:ext cx="4786314" cy="41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1188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0"/>
            <a:ext cx="5572132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6425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4268" y="0"/>
            <a:ext cx="92237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50720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Планируемые результаты: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715436" cy="6000792"/>
          </a:xfrm>
        </p:spPr>
        <p:txBody>
          <a:bodyPr>
            <a:normAutofit fontScale="55000" lnSpcReduction="2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предметные: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изучены основные понятия по теории и истории театрального искусства;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освоены базовые знания, умения и навыки, предметные компетенции;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 сформирована речевая культура;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 развиты познавательные интересы через расширение представлений о видах театрального искусства;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личностные: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-развиты личностные, ценностно-смысловые, общекультурные, учебно-познавательные, коммуникативные компетенции;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развиты внутренняя (воля, память, мышление, внимание, воображение, подлинность в ощущениях) и внешняя (чувства ритма, темпа, чувства пространства и времени, вера в предлагаемые обстоятельства) техники актера;</a:t>
            </a:r>
          </a:p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сформированы потребности в саморазвитии, самостоятельности, ответственности, активности, эрудиции, нестандартных приемах и решениях при реализации творческих идей;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развиты умения использовать приобретенные знания и навыки, самостоятельно их концентрировать и выражать в творческой деятельности;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сформированы навыки аналитического мышления, умение объективно оценивать свою деятельность.</a:t>
            </a:r>
          </a:p>
          <a:p>
            <a:endParaRPr lang="ru-RU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Формы аттестации и оценочные материалы: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8715436" cy="592935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Отслеживание результативности осуществляется в форме собеседования, тестирования, наблюдения, результатов участия в подготовке и проведения различных мероприятий, что отражается в таблицах.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         При этом проводятся: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        входная диагностика, организуемая в начале обучения (проводится с целью определения уровня развития и подготовки детей);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        текущая диагностика по завершении занятия, темы, раздела (проводится с целью определения степени усвоения учебного материала);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        промежуточная, проводимая по окончании учебного года с целью определения результатов обучения;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        итоговая, проводимая по завершении изучения курса программы с целью определения изменения уровня развития детей, их творческих способностей.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ходе освоения программы применяются следующие методы отслеживания результативности: педагогическое наблюдение, тестирование, выполнения заданий, практических занятий, и т.д.</a:t>
            </a:r>
          </a:p>
          <a:p>
            <a:r>
              <a:rPr lang="ru-RU" sz="1800" dirty="0" smtClean="0"/>
              <a:t>Педагогический мониторинг включает в себя традиционные формы контроля (текущий, тематический, итоговый), диагностику творческих способностей; характеристику уровня творческой активности учащихся.</a:t>
            </a:r>
          </a:p>
          <a:p>
            <a:r>
              <a:rPr lang="ru-RU" sz="1800" dirty="0" smtClean="0"/>
              <a:t>Методами мониторинга являются анкетирование, рефлексия, интервьюирование, тестирование, наблюдение, социометрия.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лая лента лицом вверх 3"/>
          <p:cNvSpPr/>
          <p:nvPr/>
        </p:nvSpPr>
        <p:spPr>
          <a:xfrm>
            <a:off x="714348" y="0"/>
            <a:ext cx="7858180" cy="128586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Премьеры театральной студии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Ковчег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МОУ СОШ №14  2019-2022г.:</a:t>
            </a:r>
            <a:endParaRPr lang="ru-RU" sz="2300" dirty="0"/>
          </a:p>
        </p:txBody>
      </p:sp>
      <p:pic>
        <p:nvPicPr>
          <p:cNvPr id="6" name="Picture 2" descr="C:\Documents and Settings\остыловскаянн\Рабочий стол\9189707058981148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285860"/>
            <a:ext cx="1857388" cy="1393041"/>
          </a:xfrm>
          <a:prstGeom prst="rect">
            <a:avLst/>
          </a:prstGeom>
          <a:noFill/>
        </p:spPr>
      </p:pic>
      <p:pic>
        <p:nvPicPr>
          <p:cNvPr id="8" name="Содержимое 3">
            <a:extLst>
              <a:ext uri="{FF2B5EF4-FFF2-40B4-BE49-F238E27FC236}">
                <a16:creationId xmlns:a16="http://schemas.microsoft.com/office/drawing/2014/main" xmlns="" id="{E85737CB-E281-4692-991C-D3562F70F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2786058"/>
            <a:ext cx="1427461" cy="1643074"/>
          </a:xfrm>
          <a:prstGeom prst="rect">
            <a:avLst/>
          </a:prstGeom>
        </p:spPr>
      </p:pic>
      <p:pic>
        <p:nvPicPr>
          <p:cNvPr id="10" name="Содержимое 3">
            <a:extLst>
              <a:ext uri="{FF2B5EF4-FFF2-40B4-BE49-F238E27FC236}">
                <a16:creationId xmlns:a16="http://schemas.microsoft.com/office/drawing/2014/main" xmlns="" id="{7C3D426A-B6AD-4E96-8C45-46EF0EE20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1142984"/>
            <a:ext cx="2036778" cy="1357322"/>
          </a:xfrm>
          <a:prstGeom prst="rect">
            <a:avLst/>
          </a:prstGeom>
        </p:spPr>
      </p:pic>
      <p:pic>
        <p:nvPicPr>
          <p:cNvPr id="12" name="Picture 2" descr="C:\Documents and Settings\остыловскаянн\Рабочий стол\45606698795718309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736"/>
            <a:ext cx="1571636" cy="1609745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929066"/>
            <a:ext cx="2071702" cy="1714512"/>
          </a:xfrm>
          <a:prstGeom prst="rect">
            <a:avLst/>
          </a:prstGeom>
        </p:spPr>
      </p:pic>
      <p:pic>
        <p:nvPicPr>
          <p:cNvPr id="14" name="Содержимое 3">
            <a:extLst>
              <a:ext uri="{FF2B5EF4-FFF2-40B4-BE49-F238E27FC236}">
                <a16:creationId xmlns:a16="http://schemas.microsoft.com/office/drawing/2014/main" xmlns="" id="{227C350C-6022-43A8-AC88-FBC9C56386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422" y="3286124"/>
            <a:ext cx="1730242" cy="1571636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4714884"/>
            <a:ext cx="1515809" cy="163490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6644" y="3143248"/>
            <a:ext cx="1613268" cy="196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0" y="3071810"/>
          <a:ext cx="250033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0330"/>
              </a:tblGrid>
              <a:tr h="285752">
                <a:tc>
                  <a:txBody>
                    <a:bodyPr/>
                    <a:lstStyle/>
                    <a:p>
                      <a:r>
                        <a:rPr lang="ru-RU" dirty="0" smtClean="0"/>
                        <a:t>«Случай с ангелом»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428860" y="2643182"/>
          <a:ext cx="247649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649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«Зори здесь тихие…»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929190" y="2428868"/>
          <a:ext cx="297656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656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«Счастливая</a:t>
                      </a:r>
                      <a:r>
                        <a:rPr lang="ru-RU" baseline="0" dirty="0" smtClean="0"/>
                        <a:t> Ахматова»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0" y="5715016"/>
          <a:ext cx="3262314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231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«Бобик в гостях у Барбоса»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1571604" y="4857760"/>
          <a:ext cx="3119438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94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«Ленинградская </a:t>
                      </a:r>
                    </a:p>
                    <a:p>
                      <a:pPr algn="ctr"/>
                      <a:r>
                        <a:rPr lang="ru-RU" sz="1600" dirty="0" smtClean="0"/>
                        <a:t>Мадонна»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4071934" y="6286520"/>
          <a:ext cx="15478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780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Я-это</a:t>
                      </a:r>
                      <a:r>
                        <a:rPr lang="ru-RU" baseline="0" dirty="0" smtClean="0"/>
                        <a:t> ты!»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5072066" y="4357694"/>
          <a:ext cx="2214578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4578"/>
              </a:tblGrid>
              <a:tr h="5686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«Я Родиной и совестью не торгую»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6500826" y="5072074"/>
          <a:ext cx="285752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7520"/>
              </a:tblGrid>
              <a:tr h="70008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/>
                        <a:t>«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Николай Заболоцкий.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История моего заключения»</a:t>
                      </a:r>
                      <a:endParaRPr lang="ru-RU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остыловскаянн\Рабочий стол\456066987957183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3042" y="857232"/>
            <a:ext cx="6215106" cy="6365812"/>
          </a:xfrm>
          <a:prstGeom prst="rect">
            <a:avLst/>
          </a:prstGeom>
          <a:noFill/>
        </p:spPr>
      </p:pic>
      <p:sp>
        <p:nvSpPr>
          <p:cNvPr id="5" name="Лента лицом вниз 4"/>
          <p:cNvSpPr/>
          <p:nvPr/>
        </p:nvSpPr>
        <p:spPr>
          <a:xfrm>
            <a:off x="214282" y="0"/>
            <a:ext cx="8643966" cy="78581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Премьера «Случай с ангелом» 2019г.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250</TotalTime>
  <Words>315</Words>
  <Application>Microsoft Office PowerPoint</Application>
  <PresentationFormat>Экран (4:3)</PresentationFormat>
  <Paragraphs>109</Paragraphs>
  <Slides>45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Трек</vt:lpstr>
      <vt:lpstr>Театральная студия «Ковчег» МОУ СОШ № 14</vt:lpstr>
      <vt:lpstr>Слайд 2</vt:lpstr>
      <vt:lpstr>Слайд 3</vt:lpstr>
      <vt:lpstr>Слайд 4</vt:lpstr>
      <vt:lpstr>Планируемые результаты: </vt:lpstr>
      <vt:lpstr>Формы аттестации и оценочные материалы:</vt:lpstr>
      <vt:lpstr>Слайд 7</vt:lpstr>
      <vt:lpstr>Слайд 8</vt:lpstr>
      <vt:lpstr>Слайд 9</vt:lpstr>
      <vt:lpstr>Слайд 10</vt:lpstr>
      <vt:lpstr>«А ЗОРИ ЗДЕСЬ ТИХИЕ…» 2019г.</vt:lpstr>
      <vt:lpstr>Слайд 12</vt:lpstr>
      <vt:lpstr>2020г.</vt:lpstr>
      <vt:lpstr>2019</vt:lpstr>
      <vt:lpstr>Слайд 15</vt:lpstr>
      <vt:lpstr>Слайд 16</vt:lpstr>
      <vt:lpstr>1920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2021</vt:lpstr>
      <vt:lpstr>Слайд 29</vt:lpstr>
      <vt:lpstr>Слайд 30</vt:lpstr>
      <vt:lpstr>Слайд 31</vt:lpstr>
      <vt:lpstr>Сцена из спектакля «Ленинградская мадонна» в исполнении педагогов на конкурсе, посвященном 75-летию Великой Победы</vt:lpstr>
      <vt:lpstr>Слайд 33</vt:lpstr>
      <vt:lpstr>Слайд 34</vt:lpstr>
      <vt:lpstr>Слайд 35</vt:lpstr>
      <vt:lpstr>Слайд 36</vt:lpstr>
      <vt:lpstr>Слайд 37</vt:lpstr>
      <vt:lpstr>Выступление театрального коллектива «Ковчег» в Амурской епархии с постановкой «Я – это ты!» по произведению Н. Блохина, клирика кафедрального собора пророка Илии «Перенесение на камне»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school14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остыловскаянн</dc:creator>
  <cp:lastModifiedBy>остыловскаянн</cp:lastModifiedBy>
  <cp:revision>33</cp:revision>
  <dcterms:created xsi:type="dcterms:W3CDTF">2022-04-27T21:12:22Z</dcterms:created>
  <dcterms:modified xsi:type="dcterms:W3CDTF">2022-05-18T00:01:14Z</dcterms:modified>
</cp:coreProperties>
</file>