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Начальная школа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alpha val="85000"/>
              </a:schemeClr>
            </a:solidFill>
            <a:ln w="9525" cap="flat" cmpd="sng" algn="ctr">
              <a:solidFill>
                <a:schemeClr val="accent6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6">
                  <a:lumMod val="75000"/>
                </a:schemeClr>
              </a:contourClr>
            </a:sp3d>
          </c:spPr>
          <c:invertIfNegative val="0"/>
          <c:cat>
            <c:strRef>
              <c:f>Лист1!$A$2:$A$12</c:f>
              <c:strCache>
                <c:ptCount val="11"/>
                <c:pt idx="0">
                  <c:v>1а</c:v>
                </c:pt>
                <c:pt idx="1">
                  <c:v>1б</c:v>
                </c:pt>
                <c:pt idx="2">
                  <c:v>1в</c:v>
                </c:pt>
                <c:pt idx="3">
                  <c:v>2а</c:v>
                </c:pt>
                <c:pt idx="4">
                  <c:v>2б</c:v>
                </c:pt>
                <c:pt idx="5">
                  <c:v>2в</c:v>
                </c:pt>
                <c:pt idx="6">
                  <c:v>3а</c:v>
                </c:pt>
                <c:pt idx="7">
                  <c:v>3б</c:v>
                </c:pt>
                <c:pt idx="8">
                  <c:v>3в</c:v>
                </c:pt>
                <c:pt idx="9">
                  <c:v>4а</c:v>
                </c:pt>
                <c:pt idx="10">
                  <c:v>4б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18</c:v>
                </c:pt>
                <c:pt idx="1">
                  <c:v>14</c:v>
                </c:pt>
                <c:pt idx="2">
                  <c:v>13</c:v>
                </c:pt>
                <c:pt idx="3">
                  <c:v>21</c:v>
                </c:pt>
                <c:pt idx="4">
                  <c:v>18</c:v>
                </c:pt>
                <c:pt idx="5">
                  <c:v>18</c:v>
                </c:pt>
                <c:pt idx="6">
                  <c:v>24</c:v>
                </c:pt>
                <c:pt idx="7">
                  <c:v>19</c:v>
                </c:pt>
                <c:pt idx="8">
                  <c:v>20</c:v>
                </c:pt>
                <c:pt idx="9">
                  <c:v>24</c:v>
                </c:pt>
                <c:pt idx="1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EB-422E-A75A-B50AFA0ABF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shape val="box"/>
        <c:axId val="150798720"/>
        <c:axId val="150800256"/>
        <c:axId val="0"/>
      </c:bar3DChart>
      <c:catAx>
        <c:axId val="15079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800256"/>
        <c:crosses val="autoZero"/>
        <c:auto val="1"/>
        <c:lblAlgn val="ctr"/>
        <c:lblOffset val="100"/>
        <c:noMultiLvlLbl val="0"/>
      </c:catAx>
      <c:valAx>
        <c:axId val="15080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9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5-8 классы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Лист1!$A$14:$A$24</c:f>
              <c:strCache>
                <c:ptCount val="11"/>
                <c:pt idx="0">
                  <c:v>5а</c:v>
                </c:pt>
                <c:pt idx="1">
                  <c:v>5б</c:v>
                </c:pt>
                <c:pt idx="2">
                  <c:v>5в</c:v>
                </c:pt>
                <c:pt idx="3">
                  <c:v>6а</c:v>
                </c:pt>
                <c:pt idx="4">
                  <c:v>6б</c:v>
                </c:pt>
                <c:pt idx="5">
                  <c:v>6в</c:v>
                </c:pt>
                <c:pt idx="6">
                  <c:v>7а</c:v>
                </c:pt>
                <c:pt idx="7">
                  <c:v>7б</c:v>
                </c:pt>
                <c:pt idx="8">
                  <c:v>7в</c:v>
                </c:pt>
                <c:pt idx="9">
                  <c:v>8а</c:v>
                </c:pt>
                <c:pt idx="10">
                  <c:v>8б</c:v>
                </c:pt>
              </c:strCache>
            </c:strRef>
          </c:cat>
          <c:val>
            <c:numRef>
              <c:f>Лист1!$B$14:$B$24</c:f>
              <c:numCache>
                <c:formatCode>General</c:formatCode>
                <c:ptCount val="11"/>
                <c:pt idx="0">
                  <c:v>25</c:v>
                </c:pt>
                <c:pt idx="1">
                  <c:v>14</c:v>
                </c:pt>
                <c:pt idx="2">
                  <c:v>21</c:v>
                </c:pt>
                <c:pt idx="3">
                  <c:v>23</c:v>
                </c:pt>
                <c:pt idx="4">
                  <c:v>22</c:v>
                </c:pt>
                <c:pt idx="5">
                  <c:v>21</c:v>
                </c:pt>
                <c:pt idx="6">
                  <c:v>13</c:v>
                </c:pt>
                <c:pt idx="7">
                  <c:v>20</c:v>
                </c:pt>
                <c:pt idx="8">
                  <c:v>16</c:v>
                </c:pt>
                <c:pt idx="9">
                  <c:v>19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8-44B5-A894-455DEF28C82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66856192"/>
        <c:axId val="166857728"/>
        <c:axId val="0"/>
      </c:bar3DChart>
      <c:catAx>
        <c:axId val="16685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57728"/>
        <c:crosses val="autoZero"/>
        <c:auto val="1"/>
        <c:lblAlgn val="ctr"/>
        <c:lblOffset val="100"/>
        <c:noMultiLvlLbl val="0"/>
      </c:catAx>
      <c:valAx>
        <c:axId val="166857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6856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/>
              <a:t>9-11 классы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Лист1!$A$26:$A$29</c:f>
              <c:strCache>
                <c:ptCount val="4"/>
                <c:pt idx="0">
                  <c:v>9а</c:v>
                </c:pt>
                <c:pt idx="1">
                  <c:v>9б</c:v>
                </c:pt>
                <c:pt idx="2">
                  <c:v>10а</c:v>
                </c:pt>
                <c:pt idx="3">
                  <c:v>11а</c:v>
                </c:pt>
              </c:strCache>
            </c:strRef>
          </c:cat>
          <c:val>
            <c:numRef>
              <c:f>Лист1!$B$26:$B$29</c:f>
              <c:numCache>
                <c:formatCode>General</c:formatCode>
                <c:ptCount val="4"/>
                <c:pt idx="0">
                  <c:v>13</c:v>
                </c:pt>
                <c:pt idx="1">
                  <c:v>19</c:v>
                </c:pt>
                <c:pt idx="2">
                  <c:v>21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1D-4A54-BFFF-E7CE058215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4622720"/>
        <c:axId val="164624256"/>
        <c:axId val="0"/>
      </c:bar3DChart>
      <c:catAx>
        <c:axId val="16462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24256"/>
        <c:crosses val="autoZero"/>
        <c:auto val="1"/>
        <c:lblAlgn val="ctr"/>
        <c:lblOffset val="100"/>
        <c:noMultiLvlLbl val="0"/>
      </c:catAx>
      <c:valAx>
        <c:axId val="164624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462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FBD9E-2A9D-4836-5CF3-12BDAD2E5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C7FF29-DFAA-E4C3-4C46-9D4ED0DD5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1993C8-5859-0149-67A3-5DE2113EC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171EE6-DD95-2771-5CBA-BD4B5569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772759-6FD2-BEBC-FF76-D550D3BCB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5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0CD246-AE62-FFF9-2236-4A410820F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64BF1D-C29C-6C38-BA07-6DF96A2B5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6DFBBB-59C9-0851-067D-839953C52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C20857-451A-7309-4ADC-0C025B0C6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9637FC-EE09-91E4-0EF0-BC960FF0B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2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9D6D9A-28C5-AB1E-4046-6F971DE27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6C292-D29E-93A3-BD3C-E9F328E555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D7CC8-0F72-D1AE-66E6-53E9F2E3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1A0B1-0351-B4E7-7CFE-AD973EA25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C4A79-92A5-D2E8-EC3D-AFEC51FE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394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8C8D8-23F0-40C0-188F-69C4CF383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F31761-1A0E-742A-7BD2-F030AD625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25B120-ED28-AE1E-EB78-40B2B838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BB732E-83E8-9DB6-BD9B-D19F164F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519F9B-F264-55DC-D0F3-AC476DC53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8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28E51-DA60-2F06-23C4-07969C50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AFD908-6C75-84F4-8F59-93A0AC97D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2900E-5C5B-447A-91A4-56E7838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AEAB1-E298-C496-DC0E-15F21628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628925-C223-7925-F27A-6800D9BE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44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DF047-FC5A-48A8-F0F5-77AD6525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9DFEC-1932-03FF-14BC-AFA041043E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353FA-AD78-D4D6-06EB-0364EA2ABF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417821-C53F-1A32-E88D-D087AE0F6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62286-E0C1-8720-570E-DA714F5F8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5C5DE8-F975-E9FE-C7BE-2FBC39DA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1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522AF-31A6-AF70-8F9D-79699C39F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A70BA-A7CC-7F25-DE84-2006A7BC6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C3DA85-ED3D-D508-B18B-3FBB5C79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5E8347-8288-6BFD-4E72-9A6AF515CB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339264C-8719-A98A-6DDC-2678A4BF4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87EAE-8ACD-0C5E-9024-38C3AAB8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174764-C6AA-DF45-94C1-366925E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79A791-B4D8-FB55-2173-44D510AD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36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426BD-C8C8-DFC9-342D-E8806C545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216BBD9-6080-ADC8-3FC5-454B01817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4148AF-E69A-C47F-78DC-2F8C58AB9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76B7EE-D546-4236-541A-8B1ED8F7C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75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C7D745-B406-EF16-6DC6-413D78282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52F1BE2-F11D-AD4A-C941-547A61F0F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51ECCDF-A542-9641-73D5-983E353B3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3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205B7E-235F-79E6-B829-2DCF4AC54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DF0D2A-6459-ADD6-1A15-73C49AF75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05F883-8288-3395-52FB-8A5EA22B2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609168-C284-0E06-FD40-A7CBC0C0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10BF05-A951-F829-0BE8-FF2EB9317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814B29-70CD-6CA0-39CD-86A20A2A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84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12058-FC9C-8296-0D83-009CD5477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D87C96-647C-B826-6511-B9581DAAD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8A7615-2B5F-8DE8-D0B4-D5686F3CC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717E4-DAC5-3A00-1F15-2FC14F4DD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6F5BA4-842E-EB07-F0ED-113B4B1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5A6A28-5F48-8F7F-6A95-31AA38D9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87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BF39A-DBE9-B027-0F15-61AE337FB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3A49BC-7452-0E83-C099-63400533B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DBE85-E578-EE18-66F3-6F5D64C1E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EB731-284B-45D5-9BC5-6B52410B9D3E}" type="datetimeFigureOut">
              <a:rPr lang="ru-RU" smtClean="0"/>
              <a:pPr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A943C8-24A6-A0E2-7265-7699B176D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0E9050-39F7-32FA-6599-505A850BD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0293B-590F-48B3-A3AD-03E57DBE03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5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7C4E65-D3CB-43E9-65FB-6BBEFABCAB1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DA2E6-C09D-54BC-8DEB-21EFC55882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2114" y="417432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Итоги Месячника </a:t>
            </a:r>
            <a:r>
              <a:rPr lang="ru-RU" b="1" dirty="0" err="1">
                <a:solidFill>
                  <a:schemeClr val="bg1"/>
                </a:solidFill>
              </a:rPr>
              <a:t>гражданско</a:t>
            </a:r>
            <a:r>
              <a:rPr lang="ru-RU" b="1" dirty="0">
                <a:solidFill>
                  <a:schemeClr val="bg1"/>
                </a:solidFill>
              </a:rPr>
              <a:t> – патриотического 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43438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" y="1"/>
          <a:ext cx="12191992" cy="6857998"/>
        </p:xfrm>
        <a:graphic>
          <a:graphicData uri="http://schemas.openxmlformats.org/drawingml/2006/table">
            <a:tbl>
              <a:tblPr/>
              <a:tblGrid>
                <a:gridCol w="119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8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8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696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665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классы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Акция «Письмо солдату»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0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Конкурс чтецов «Россия в сердце моем»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Битва хоров «Виват, Россия!»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-5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акция «Посылка солдату»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акция «Тепло для героя»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Акция «Блиндажная свеча»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1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Выставка рисунков «Служу Отечеству»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5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Игра СНАЙПЕР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Военно-спортивные эстафеты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8792237"/>
              </p:ext>
            </p:extLst>
          </p:nvPr>
        </p:nvGraphicFramePr>
        <p:xfrm>
          <a:off x="-1" y="651751"/>
          <a:ext cx="12191997" cy="6206248"/>
        </p:xfrm>
        <a:graphic>
          <a:graphicData uri="http://schemas.openxmlformats.org/drawingml/2006/table">
            <a:tbl>
              <a:tblPr/>
              <a:tblGrid>
                <a:gridCol w="119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0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0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8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86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6966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665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1034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Лыжня Россия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Смотр юридических классов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1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Акция «Саперная кошка»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4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Другие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60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++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/>
                          <a:ea typeface="Times New Roman"/>
                          <a:cs typeface="Times New Roman"/>
                        </a:rPr>
                        <a:t>III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43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в баллах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7980" marR="57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0"/>
          <a:ext cx="12191992" cy="623454"/>
        </p:xfrm>
        <a:graphic>
          <a:graphicData uri="http://schemas.openxmlformats.org/drawingml/2006/table">
            <a:tbl>
              <a:tblPr/>
              <a:tblGrid>
                <a:gridCol w="1197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5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5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06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583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422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68863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5696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3665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41478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457983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Мероприятия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     классы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2а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3а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4б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5б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5в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6в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7в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9б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10а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11а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3544" marR="535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33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7C6A6-03CC-643D-3129-AF66D034F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5052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1Б,2Б,3А,3Б,4Б, – выход в библиотеку на праздник «Широкая Масленица»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4а – участие в Турнире 3-х по футболу на базе МОУ СОШ № 27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место)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4б- участие в Турнире 3-х по футболу на базе МОУ СОШ № 27 (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место)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5А - участие в краевом проекте «День Зимних видов спорта» 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5В -выход в краеведческий музей «Фронтовые экспонаты», участие в краевом проекте «День Зимних видов спорта» 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6А - участие в краевом проекте «День Зимних видов спорта» 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6Б - участие в краевом проекте «День Зимних видов спорта» 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место; участие в плетении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масксетей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6В - выход в краеведческий музей «Фронтовые экспонаты», участие в краевом проекте «День Зимних видов спорта» -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место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7А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выход в художественный музей «Битва за Сталинград», выход в краеведческий музей «Фронтовые экспонаты»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8А – Фестиваль допризывной молодежи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9А - Фестиваль допризывной молодежи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9Б - Фестиваль допризывной молодежи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10А -Литературный вечер, посвященный творчеству Булата Окуджавы, городской фестиваль НОУФЕСТ» - 3 место, Фестиваль допризывной молодежи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11А- фестиваль профильных классов (продолжается)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2534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790388"/>
              </p:ext>
            </p:extLst>
          </p:nvPr>
        </p:nvGraphicFramePr>
        <p:xfrm>
          <a:off x="581892" y="688770"/>
          <a:ext cx="10355282" cy="5605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80170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992528"/>
              </p:ext>
            </p:extLst>
          </p:nvPr>
        </p:nvGraphicFramePr>
        <p:xfrm>
          <a:off x="700644" y="558140"/>
          <a:ext cx="10450285" cy="584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699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821154"/>
              </p:ext>
            </p:extLst>
          </p:nvPr>
        </p:nvGraphicFramePr>
        <p:xfrm>
          <a:off x="463138" y="451262"/>
          <a:ext cx="10996550" cy="60326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018841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650</Words>
  <Application>Microsoft Office PowerPoint</Application>
  <PresentationFormat>Широкоэкранный</PresentationFormat>
  <Paragraphs>365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Итоги Месячника гражданско – патриотического воспитания</vt:lpstr>
      <vt:lpstr>Презентация PowerPoint</vt:lpstr>
      <vt:lpstr>Презентация PowerPoint</vt:lpstr>
      <vt:lpstr>1Б,2Б,3А,3Б,4Б, – выход в библиотеку на праздник «Широкая Масленица» 4а – участие в Турнире 3-х по футболу на базе МОУ СОШ № 27 (II место) 4б- участие в Турнире 3-х по футболу на базе МОУ СОШ № 27 (II место) 5А - участие в краевом проекте «День Зимних видов спорта» - II место 5В -выход в краеведческий музей «Фронтовые экспонаты», участие в краевом проекте «День Зимних видов спорта» - II место 6А - участие в краевом проекте «День Зимних видов спорта» - II место 6Б - участие в краевом проекте «День Зимних видов спорта» - II место; участие в плетении масксетей 6В - выход в краеведческий музей «Фронтовые экспонаты», участие в краевом проекте «День Зимних видов спорта» - II место 7А- выход в художественный музей «Битва за Сталинград», выход в краеведческий музей «Фронтовые экспонаты» 8А – Фестиваль допризывной молодежи 9А - Фестиваль допризывной молодежи 9Б - Фестиваль допризывной молодежи 10А -Литературный вечер, посвященный творчеству Булата Окуджавы, городской фестиваль НОУФЕСТ» - 3 место, Фестиваль допризывной молодежи 11А- фестиваль профильных классов (продолжается)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Месячника гражданско – патриотического воспитания</dc:title>
  <dc:creator>Учитель</dc:creator>
  <cp:lastModifiedBy>Учитель</cp:lastModifiedBy>
  <cp:revision>4</cp:revision>
  <dcterms:created xsi:type="dcterms:W3CDTF">2023-02-26T22:58:28Z</dcterms:created>
  <dcterms:modified xsi:type="dcterms:W3CDTF">2023-02-28T00:22:57Z</dcterms:modified>
</cp:coreProperties>
</file>