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9" r:id="rId13"/>
    <p:sldId id="270" r:id="rId14"/>
    <p:sldId id="274" r:id="rId15"/>
    <p:sldId id="271" r:id="rId16"/>
    <p:sldId id="273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-672" y="-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07267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977630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760091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2090832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703922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278361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19479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110356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762493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66755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658870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5179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4512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02083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85381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63418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31038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4EB66B5-4FC8-42BE-9207-1628AC9F3FCE}" type="datetimeFigureOut">
              <a:rPr lang="ru-RU" smtClean="0"/>
              <a:pPr/>
              <a:t>21.04.2025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E940D-675E-44CE-91DA-197AE1737AF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4076936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  <p:sldLayoutId id="2147483756" r:id="rId12"/>
    <p:sldLayoutId id="2147483757" r:id="rId13"/>
    <p:sldLayoutId id="2147483758" r:id="rId14"/>
    <p:sldLayoutId id="2147483759" r:id="rId15"/>
    <p:sldLayoutId id="2147483760" r:id="rId16"/>
    <p:sldLayoutId id="214748376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4DAD77C-E5AE-42F1-D516-A9F714BB02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4300" y="715640"/>
            <a:ext cx="11714205" cy="2529946"/>
          </a:xfrm>
        </p:spPr>
        <p:txBody>
          <a:bodyPr anchor="ctr">
            <a:normAutofit fontScale="90000"/>
          </a:bodyPr>
          <a:lstStyle/>
          <a:p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Наставничество </a:t>
            </a:r>
            <a:r>
              <a:rPr lang="ru-R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как эффективный механизм </a:t>
            </a: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поддержки профессионального развития педагога: результаты и перспективы.</a:t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D256DB5-B606-A82B-4723-1C66C4E460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336692" y="5202238"/>
            <a:ext cx="3649362" cy="1655762"/>
          </a:xfrm>
        </p:spPr>
        <p:txBody>
          <a:bodyPr/>
          <a:lstStyle/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Заместитель </a:t>
            </a:r>
          </a:p>
          <a:p>
            <a:pPr algn="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директора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УВР </a:t>
            </a:r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Самаркина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Е.Ц</a:t>
            </a:r>
          </a:p>
        </p:txBody>
      </p:sp>
    </p:spTree>
    <p:extLst>
      <p:ext uri="{BB962C8B-B14F-4D97-AF65-F5344CB8AC3E}">
        <p14:creationId xmlns:p14="http://schemas.microsoft.com/office/powerpoint/2010/main" xmlns="" val="18916594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ECB9EB-4646-3874-A598-4D36B2907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147484"/>
            <a:ext cx="10710147" cy="1474839"/>
          </a:xfrm>
        </p:spPr>
        <p:txBody>
          <a:bodyPr/>
          <a:lstStyle/>
          <a:p>
            <a:r>
              <a:rPr lang="ru-RU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лючевые аспекты влияния руководства педагогической </a:t>
            </a:r>
            <a:r>
              <a:rPr lang="ru-RU" sz="4000" b="0" i="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практикой </a:t>
            </a:r>
            <a:r>
              <a:rPr lang="ru-RU" sz="4000" b="0" i="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педагога: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C39D8F9-202C-A72C-6120-CF1D9DB7A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0" y="1622323"/>
            <a:ext cx="11172995" cy="4984954"/>
          </a:xfrm>
        </p:spPr>
        <p:txBody>
          <a:bodyPr>
            <a:noAutofit/>
          </a:bodyPr>
          <a:lstStyle/>
          <a:p>
            <a:r>
              <a:rPr lang="ru-RU" sz="3200" b="0" i="0" dirty="0">
                <a:effectLst/>
                <a:latin typeface="Roboto" panose="02000000000000000000" pitchFamily="2" charset="0"/>
              </a:rPr>
              <a:t>Повышение профессиональной </a:t>
            </a:r>
            <a:r>
              <a:rPr lang="ru-RU" sz="3200" b="0" i="0" dirty="0" smtClean="0">
                <a:effectLst/>
                <a:latin typeface="Roboto" panose="02000000000000000000" pitchFamily="2" charset="0"/>
              </a:rPr>
              <a:t>рефлексии.</a:t>
            </a:r>
            <a:endParaRPr lang="ru-RU" sz="3200" b="0" i="0" dirty="0">
              <a:effectLst/>
              <a:latin typeface="Roboto" panose="02000000000000000000" pitchFamily="2" charset="0"/>
            </a:endParaRPr>
          </a:p>
          <a:p>
            <a:r>
              <a:rPr lang="ru-RU" sz="3200" b="0" i="0" dirty="0">
                <a:effectLst/>
                <a:latin typeface="Roboto" panose="02000000000000000000" pitchFamily="2" charset="0"/>
              </a:rPr>
              <a:t>Развитие менторских и управленческих </a:t>
            </a:r>
            <a:r>
              <a:rPr lang="ru-RU" sz="3200" b="0" i="0" dirty="0" smtClean="0">
                <a:effectLst/>
                <a:latin typeface="Roboto" panose="02000000000000000000" pitchFamily="2" charset="0"/>
              </a:rPr>
              <a:t>навыков.</a:t>
            </a:r>
            <a:endParaRPr lang="ru-RU" sz="3200" b="0" i="0" dirty="0">
              <a:effectLst/>
              <a:latin typeface="Roboto" panose="02000000000000000000" pitchFamily="2" charset="0"/>
            </a:endParaRPr>
          </a:p>
          <a:p>
            <a:r>
              <a:rPr lang="ru-RU" sz="3200" b="0" i="0" dirty="0">
                <a:effectLst/>
                <a:latin typeface="Roboto" panose="02000000000000000000" pitchFamily="2" charset="0"/>
              </a:rPr>
              <a:t>Стимул к </a:t>
            </a:r>
            <a:r>
              <a:rPr lang="ru-RU" sz="3200" b="0" i="0" dirty="0" smtClean="0">
                <a:effectLst/>
                <a:latin typeface="Roboto" panose="02000000000000000000" pitchFamily="2" charset="0"/>
              </a:rPr>
              <a:t>самообразованию.</a:t>
            </a:r>
            <a:endParaRPr lang="ru-RU" sz="3200" b="0" i="0" dirty="0">
              <a:effectLst/>
              <a:latin typeface="Roboto" panose="02000000000000000000" pitchFamily="2" charset="0"/>
            </a:endParaRPr>
          </a:p>
          <a:p>
            <a:r>
              <a:rPr lang="ru-RU" sz="3200" b="0" i="0" dirty="0">
                <a:effectLst/>
                <a:latin typeface="Roboto" panose="02000000000000000000" pitchFamily="2" charset="0"/>
              </a:rPr>
              <a:t>Эмоциональное и профессиональное </a:t>
            </a:r>
            <a:r>
              <a:rPr lang="ru-RU" sz="3200" b="0" i="0" dirty="0" smtClean="0">
                <a:effectLst/>
                <a:latin typeface="Roboto" panose="02000000000000000000" pitchFamily="2" charset="0"/>
              </a:rPr>
              <a:t>обновление. </a:t>
            </a:r>
            <a:r>
              <a:rPr lang="ru-RU" sz="3200" b="0" i="0" dirty="0">
                <a:effectLst/>
                <a:latin typeface="Roboto" panose="02000000000000000000" pitchFamily="2" charset="0"/>
              </a:rPr>
              <a:t>﻿﻿</a:t>
            </a:r>
          </a:p>
          <a:p>
            <a:r>
              <a:rPr lang="ru-RU" sz="3200" b="0" i="0" dirty="0">
                <a:effectLst/>
                <a:latin typeface="Roboto" panose="02000000000000000000" pitchFamily="2" charset="0"/>
              </a:rPr>
              <a:t>Укрепление авторитета в профессиональной </a:t>
            </a:r>
            <a:r>
              <a:rPr lang="ru-RU" sz="3200" b="0" i="0" dirty="0" smtClean="0">
                <a:effectLst/>
                <a:latin typeface="Roboto" panose="02000000000000000000" pitchFamily="2" charset="0"/>
              </a:rPr>
              <a:t>среде. </a:t>
            </a:r>
            <a:r>
              <a:rPr lang="ru-RU" sz="3200" b="0" i="0" dirty="0">
                <a:effectLst/>
                <a:latin typeface="Roboto" panose="02000000000000000000" pitchFamily="2" charset="0"/>
              </a:rPr>
              <a:t>﻿﻿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xmlns="" val="18307150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26942F-A70A-B772-8B26-7D42D9C9D5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4282" y="976218"/>
            <a:ext cx="11870986" cy="1718344"/>
          </a:xfrm>
        </p:spPr>
        <p:txBody>
          <a:bodyPr/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Занятие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военно-патриотического кружка по строевой подготовке.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Зиновьев Ю.Е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67E9D874-DEF2-9B6F-3DA2-79D33DD4B9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946061" y="2417085"/>
            <a:ext cx="2358243" cy="3296841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784BD593-AF78-9CC6-7B8E-769E3C663E3A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6212" y="2407359"/>
            <a:ext cx="4395788" cy="3296841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850288E-DB1C-ABAD-48BF-D9281F34182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04634"/>
            <a:ext cx="4395788" cy="3296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37494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60FF232-1B2C-FD13-197E-6F73F648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909918"/>
            <a:ext cx="10725523" cy="14005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Открытый урок обществознания 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8Б классе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Бянкина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Л.И.</a:t>
            </a:r>
          </a:p>
        </p:txBody>
      </p:sp>
      <p:pic>
        <p:nvPicPr>
          <p:cNvPr id="16" name="Объект 15">
            <a:extLst>
              <a:ext uri="{FF2B5EF4-FFF2-40B4-BE49-F238E27FC236}">
                <a16:creationId xmlns:a16="http://schemas.microsoft.com/office/drawing/2014/main" xmlns="" id="{F52ACC4C-8167-2F18-89ED-3CA18860C20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7762" y="2497673"/>
            <a:ext cx="3775588" cy="2831691"/>
          </a:xfrm>
        </p:spPr>
      </p:pic>
      <p:pic>
        <p:nvPicPr>
          <p:cNvPr id="18" name="Объект 17">
            <a:extLst>
              <a:ext uri="{FF2B5EF4-FFF2-40B4-BE49-F238E27FC236}">
                <a16:creationId xmlns:a16="http://schemas.microsoft.com/office/drawing/2014/main" xmlns="" id="{7CEF26A3-015F-202F-5C01-399382B1B346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16412" y="2497674"/>
            <a:ext cx="3775588" cy="2831691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9B1E9F61-7466-05E8-754F-B59C1580D3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" y="2497674"/>
            <a:ext cx="3775587" cy="2831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858289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9D67F40-3A88-4DA0-6D91-9686CD00A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1241089" cy="1400530"/>
          </a:xfrm>
        </p:spPr>
        <p:txBody>
          <a:bodyPr/>
          <a:lstStyle/>
          <a:p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Внеурочное занятие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</a:t>
            </a:r>
            <a:r>
              <a:rPr lang="ru-RU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естественно-научной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грамотности в 5-х классах.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Монахова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Е.С.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" name="Объект 17">
            <a:extLst>
              <a:ext uri="{FF2B5EF4-FFF2-40B4-BE49-F238E27FC236}">
                <a16:creationId xmlns:a16="http://schemas.microsoft.com/office/drawing/2014/main" xmlns="" id="{9D944AD5-38D7-B323-4A6C-81751C31512E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18038" y="2610428"/>
            <a:ext cx="3755924" cy="2826332"/>
          </a:xfrm>
        </p:spPr>
      </p:pic>
      <p:pic>
        <p:nvPicPr>
          <p:cNvPr id="20" name="Объект 19">
            <a:extLst>
              <a:ext uri="{FF2B5EF4-FFF2-40B4-BE49-F238E27FC236}">
                <a16:creationId xmlns:a16="http://schemas.microsoft.com/office/drawing/2014/main" xmlns="" id="{6E987CBB-8B66-A73C-71F4-70B76984877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36077" y="2590973"/>
            <a:ext cx="3755923" cy="2826332"/>
          </a:xfr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8B5BD472-604C-0E89-4CE4-114B2B5EA5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571176"/>
            <a:ext cx="3782232" cy="2846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09202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1C2618A-50B5-B564-4E02-A52E22CD5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374" y="817122"/>
            <a:ext cx="11511587" cy="1361874"/>
          </a:xfrm>
        </p:spPr>
        <p:txBody>
          <a:bodyPr/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Открытый урок английского языка во 2Б классе.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Учитель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Кропачева А.А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AD7DA917-63FC-D1EA-4887-E4FE5E835E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051099" y="2783670"/>
            <a:ext cx="3859162" cy="289437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2D8AAD0-A4C6-E453-CCA5-D9BA5F84D5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32839" y="2783670"/>
            <a:ext cx="3859161" cy="2894371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9AF3FB00-8205-EE83-57D9-DEE4D5D999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831258"/>
            <a:ext cx="3667432" cy="292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1464405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1466C2B-E068-D1C4-08AF-136C04D495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452718"/>
            <a:ext cx="10474173" cy="2125112"/>
          </a:xfrm>
        </p:spPr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Квиз-игра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творчеству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А.С.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Пушкина в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9Б классе.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Шубарина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А.В.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8EF2F41C-E3F9-5ECF-DB80-4EBA25B2D05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03241" y="3200714"/>
            <a:ext cx="3849329" cy="2886997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B49C344A-BA43-EC47-8D28-EBFBA9F585D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08100" y="3249351"/>
            <a:ext cx="2165247" cy="2886997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C84C315C-E5B3-943C-E65F-F8AF48059D4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124099" y="3220170"/>
            <a:ext cx="2165248" cy="2886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50619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DDE1F16-E248-EB76-CA9A-56C0CA3FE9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233276"/>
            <a:ext cx="9404723" cy="14005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967975B4-C0CA-E4DC-D4CD-8A23A988288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36133" y="1316630"/>
            <a:ext cx="5857409" cy="496743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Внешний вид (деловой стиль одежды, аккуратность)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Эмоциональный настрой учителя (доброжелательность, уверенность, </a:t>
            </a:r>
            <a:r>
              <a:rPr lang="ru-RU" sz="2400" b="0" i="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уравновешенность </a:t>
            </a: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 др.)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 взаимодействия с обучающимися (внимание к ученикам, положительный психологический климат, активное взаимодействие учителя и учеников)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Речь учителя грамотность, четкость, интонирование речи)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57FBBC-4C2B-D8A9-86DA-15B4304F19E7}"/>
              </a:ext>
            </a:extLst>
          </p:cNvPr>
          <p:cNvSpPr txBox="1"/>
          <p:nvPr/>
        </p:nvSpPr>
        <p:spPr>
          <a:xfrm>
            <a:off x="6093542" y="1316631"/>
            <a:ext cx="6098458" cy="532453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Наличие плана-конспекта или технологической карты</a:t>
            </a: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Соблюдение требований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СанПинов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 проведению занятия (проветривание, освещение, соблюдение временных норм использования мультимедиа и ИКТ)</a:t>
            </a:r>
          </a:p>
          <a:p>
            <a:pPr defTabSz="180000">
              <a:buClr>
                <a:schemeClr val="bg2">
                  <a:lumMod val="60000"/>
                  <a:lumOff val="40000"/>
                </a:schemeClr>
              </a:buClr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Разнообразие видов деятельности </a:t>
            </a:r>
          </a:p>
          <a:p>
            <a:pPr marL="108000" indent="-10800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Физпауза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Рефлексия </a:t>
            </a: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ИКТ-технологий </a:t>
            </a: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Активность классе во время занятия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defTabSz="180000">
              <a:buClr>
                <a:schemeClr val="bg2">
                  <a:lumMod val="60000"/>
                  <a:lumOff val="40000"/>
                </a:schemeClr>
              </a:buClr>
              <a:buFont typeface="Wingdings" panose="05000000000000000000" pitchFamily="2" charset="2"/>
              <a:buChar char="Ø"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учителем предметным материалом</a:t>
            </a:r>
          </a:p>
        </p:txBody>
      </p:sp>
    </p:spTree>
    <p:extLst>
      <p:ext uri="{BB962C8B-B14F-4D97-AF65-F5344CB8AC3E}">
        <p14:creationId xmlns:p14="http://schemas.microsoft.com/office/powerpoint/2010/main" xmlns="" val="31018576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16BDB32-E039-8136-AE48-D35E18ED2B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причины слабого закрепления молодых педагогов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78CF6BE-EE9D-9F6E-C441-D07E531BE61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333266"/>
            <a:ext cx="10916265" cy="3418605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Низкий уровень заработной платы.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Высокая нагрузка и стресс.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Отсутствие поддержки и наставничества.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Неблагоприятный социальный статус профессии.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Несоответствие подготовки в вузе к реальным условия работы.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Ограниченные возможности карьерного роста.</a:t>
            </a:r>
          </a:p>
        </p:txBody>
      </p:sp>
    </p:spTree>
    <p:extLst>
      <p:ext uri="{BB962C8B-B14F-4D97-AF65-F5344CB8AC3E}">
        <p14:creationId xmlns:p14="http://schemas.microsoft.com/office/powerpoint/2010/main" xmlns="" val="26685806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E7CBCD2B-B3F6-B774-16B0-EB95661217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01445" y="412955"/>
            <a:ext cx="4664817" cy="6212490"/>
          </a:xfrm>
          <a:prstGeom prst="rect">
            <a:avLst/>
          </a:prstGeom>
        </p:spPr>
      </p:pic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7273CD4-41BA-7747-25F0-D139296AF8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00251" y="2934929"/>
            <a:ext cx="5832987" cy="57640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4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Президент В.В. Путин в выступлении на заседании Государственного совета по вопросам образования в 2021 году сказал: «Наставничество - это не просто передача опыта, это возможность помочь молодым педагогам почувствовать уверенность в своих силах. Важно, чтобы в каждой школе были опытные учителя, которые помогут новичкам адаптироваться».</a:t>
            </a:r>
            <a:endParaRPr lang="ru-RU" sz="24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6A18C796-1FE3-6817-DECD-415E515AF6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0251" y="412955"/>
            <a:ext cx="5832987" cy="2371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207542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D6F3F2A-AF33-E6B6-47D7-3B17DBD49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5748" y="355755"/>
            <a:ext cx="5181600" cy="1325563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Цели программы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1ED1753-D315-C5CC-1811-D519977F32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2509" y="1284900"/>
            <a:ext cx="5181600" cy="5217345"/>
          </a:xfrm>
        </p:spPr>
        <p:txBody>
          <a:bodyPr>
            <a:noAutofit/>
          </a:bodyPr>
          <a:lstStyle/>
          <a:p>
            <a:r>
              <a:rPr lang="ru-RU" sz="24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разносторонняя поддержка для успешного закрепления на месте работы молодого специалиста, повышение его профессионального потенциала и уровня и поддержка нового сотрудника при смене его места работы, а также создание комфортной профессиональной среды внутри образовательной организации, позволяющей реализовывать актуальные педагогические задачи на высоком уровне.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AF9DC609-8297-D707-4C20-168D18368A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74110" y="1356852"/>
            <a:ext cx="6717890" cy="5410866"/>
          </a:xfrm>
        </p:spPr>
        <p:txBody>
          <a:bodyPr>
            <a:noAutofit/>
          </a:bodyPr>
          <a:lstStyle/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Способствовать формированию потребности заниматься анализом результатов своей профессиональной деятельности. 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﻿Развивать интерес к методике построения и организации результативного учебного процесса.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Ориентировать начинающего педагога на творческое использование передового педагогического опыта в своей деятельности.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Прививать молодому специалисту интерес к педагогической деятельности в целях его закрепления в школе.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﻿Ускорить процесс профессионального становления педагога.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xmlns="" id="{F45ED8CB-40AD-B1A4-B944-90966E040483}"/>
              </a:ext>
            </a:extLst>
          </p:cNvPr>
          <p:cNvSpPr txBox="1">
            <a:spLocks/>
          </p:cNvSpPr>
          <p:nvPr/>
        </p:nvSpPr>
        <p:spPr>
          <a:xfrm>
            <a:off x="5474109" y="47829"/>
            <a:ext cx="5181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762196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40DA35C-367A-1291-80AD-AEA2B88DA2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Ожидаемые результаты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1B6C99-243E-405A-7EDB-595CD67B6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111" y="1386350"/>
            <a:ext cx="8946541" cy="4906296"/>
          </a:xfrm>
        </p:spPr>
        <p:txBody>
          <a:bodyPr>
            <a:noAutofit/>
          </a:bodyPr>
          <a:lstStyle/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Высокий уровень включенности молодых специалистов и новых педагогов в педагогическую работу и культурную жизнь школы.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Усиление уверенности в собственных силах и развитие личного творческого и педагогического потенциала.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﻿Улучшение психологического климата в школе. 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﻿Повышение уровня удовлетворенности в собственной работой и улучшение психоэмоционального состояния специалистов.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Рост числа специалистов, желающих продолжить свою работу в данном коллективе школы.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числа конфликтов с педагогическим и родительским сообществами. ﻿</a:t>
            </a:r>
          </a:p>
          <a:p>
            <a:r>
              <a:rPr lang="ru-RU" sz="22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Рост числа собственных профессиональных работ (статей, исследований, методических практик молодого специалиста и т.д.).</a:t>
            </a:r>
            <a:endParaRPr lang="ru-RU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16709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1F6E983-9BA7-AB74-A30F-F89AB82E19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294" y="919646"/>
            <a:ext cx="10044587" cy="1400530"/>
          </a:xfrm>
        </p:spPr>
        <p:txBody>
          <a:bodyPr/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Круглый стол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наставников и наставляемых 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450AC96D-3111-DB37-7450-CB4F7458A41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016245"/>
            <a:ext cx="2915543" cy="3887391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82D8E15F-942C-09FB-E3BD-BD4B197AA1B9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276457" y="2016244"/>
            <a:ext cx="2915543" cy="3887391"/>
          </a:xfr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AC65AD9-82CF-0D3B-AB24-646BDA7CDC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504406" y="2016246"/>
            <a:ext cx="5183188" cy="388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85420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1F977DE0-CAD0-54AC-0E55-239A3D3160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620003" y="1714498"/>
            <a:ext cx="4571999" cy="342899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043744E-EF1B-07CA-48B1-7F4535BB6B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" y="1714497"/>
            <a:ext cx="4571999" cy="3428999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6792820D-4C51-ECA8-0BC3-1F4095E9CD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834580" y="1714498"/>
            <a:ext cx="4522842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199345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E55931E-9104-A7D2-59F1-406358834C77}"/>
              </a:ext>
            </a:extLst>
          </p:cNvPr>
          <p:cNvSpPr txBox="1"/>
          <p:nvPr/>
        </p:nvSpPr>
        <p:spPr>
          <a:xfrm>
            <a:off x="634181" y="442452"/>
            <a:ext cx="1120877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Формы организации и проведения смотров знаний на уроках истории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Учитель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истории Зеленкова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С.Г.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6614EC62-642E-F9D2-B364-09A373D1D15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49047" y="2374889"/>
            <a:ext cx="5387545" cy="4040659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BD318342-6336-4C58-5004-96A8A8544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455410" y="2374889"/>
            <a:ext cx="5387546" cy="4040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6011955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B5343D-A35B-82F9-AD7B-1A1FCC81D6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111" y="787940"/>
            <a:ext cx="11152599" cy="1702340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Самообразование как эффективный способ профессионального роста педагогов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Учителя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Абдугаффорова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З.М.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Загвозкина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А.В.,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Ширшова Н.С.</a:t>
            </a:r>
          </a:p>
        </p:txBody>
      </p:sp>
      <p:pic>
        <p:nvPicPr>
          <p:cNvPr id="8" name="Объект 7">
            <a:extLst>
              <a:ext uri="{FF2B5EF4-FFF2-40B4-BE49-F238E27FC236}">
                <a16:creationId xmlns:a16="http://schemas.microsoft.com/office/drawing/2014/main" xmlns="" id="{2E128D0A-2C97-7A6E-4C50-9D57258F78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2786503"/>
            <a:ext cx="4395787" cy="3296840"/>
          </a:xfrm>
        </p:spPr>
      </p:pic>
      <p:pic>
        <p:nvPicPr>
          <p:cNvPr id="10" name="Объект 9">
            <a:extLst>
              <a:ext uri="{FF2B5EF4-FFF2-40B4-BE49-F238E27FC236}">
                <a16:creationId xmlns:a16="http://schemas.microsoft.com/office/drawing/2014/main" xmlns="" id="{803E03D2-6127-3271-75DD-944581C2A6F8}"/>
              </a:ext>
            </a:extLst>
          </p:cNvPr>
          <p:cNvPicPr>
            <a:picLocks noGrp="1" noChangeAspect="1"/>
          </p:cNvPicPr>
          <p:nvPr>
            <p:ph sz="quarter" idx="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96212" y="2786503"/>
            <a:ext cx="4395788" cy="3296841"/>
          </a:xfr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3E99AAC-7BA0-8F03-C7D1-8C04BCA6260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10124" y="2786503"/>
            <a:ext cx="2571750" cy="329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9357977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он">
  <a:themeElements>
    <a:clrScheme name="Ион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Ион">
      <a:maj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Ион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146</TotalTime>
  <Words>371</Words>
  <Application>Microsoft Office PowerPoint</Application>
  <PresentationFormat>Произвольный</PresentationFormat>
  <Paragraphs>61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Ион</vt:lpstr>
      <vt:lpstr>   Наставничество как эффективный механизм поддержки профессионального развития педагога: результаты и перспективы.  </vt:lpstr>
      <vt:lpstr>Основные причины слабого закрепления молодых педагогов:</vt:lpstr>
      <vt:lpstr>Слайд 3</vt:lpstr>
      <vt:lpstr>Цели программы:</vt:lpstr>
      <vt:lpstr>Ожидаемые результаты:</vt:lpstr>
      <vt:lpstr>Круглый стол наставников и наставляемых .</vt:lpstr>
      <vt:lpstr>Слайд 7</vt:lpstr>
      <vt:lpstr>Слайд 8</vt:lpstr>
      <vt:lpstr>Мастер-класс “Самообразование как эффективный способ профессионального роста педагогов”.  Учителя Абдугаффорова З.М., Загвозкина А.В., Ширшова Н.С.</vt:lpstr>
      <vt:lpstr>Ключевые аспекты влияния руководства педагогической практикой на педагога:</vt:lpstr>
      <vt:lpstr>Занятие военно-патриотического кружка по строевой подготовке.  Учитель Зиновьев Ю.Е.</vt:lpstr>
      <vt:lpstr>Открытый урок обществознания в 8Б классе.  Учитель Бянкина Л.И.</vt:lpstr>
      <vt:lpstr>Внеурочное занятие по естественно-научной грамотности в 5-х классах.  Учитель Монахова Е.С.</vt:lpstr>
      <vt:lpstr>Открытый урок английского языка во 2Б классе.  Учитель Кропачева А.А</vt:lpstr>
      <vt:lpstr> Квиз-игра по творчеству А.С. Пушкина в 9Б классе.  Учитель Шубарина А.В.</vt:lpstr>
      <vt:lpstr>Критерии оценивания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Наставничество как эффективный механизм поддержки профессионального развития педагога: результаты и перспективы.  </dc:title>
  <dc:creator>Учитель</dc:creator>
  <cp:lastModifiedBy>Екетерина</cp:lastModifiedBy>
  <cp:revision>2</cp:revision>
  <dcterms:created xsi:type="dcterms:W3CDTF">2025-04-20T23:55:42Z</dcterms:created>
  <dcterms:modified xsi:type="dcterms:W3CDTF">2025-04-21T02:47:39Z</dcterms:modified>
</cp:coreProperties>
</file>