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4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72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76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00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0908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39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836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947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10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24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67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588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17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12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08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38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41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03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EB66B5-4FC8-42BE-9207-1628AC9F3FCE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40D-675E-44CE-91DA-197AE1737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769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DAD77C-E5AE-42F1-D516-A9F714BB0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00" y="715640"/>
            <a:ext cx="11714205" cy="2529946"/>
          </a:xfrm>
        </p:spPr>
        <p:txBody>
          <a:bodyPr anchor="ctr">
            <a:normAutofit fontScale="90000"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эффективный механизм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профессионального развития педагога: результаты и перспективы.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256DB5-B606-A82B-4723-1C66C4E46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6692" y="5202238"/>
            <a:ext cx="3649362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УВР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Е.Ц</a:t>
            </a:r>
          </a:p>
        </p:txBody>
      </p:sp>
    </p:spTree>
    <p:extLst>
      <p:ext uri="{BB962C8B-B14F-4D97-AF65-F5344CB8AC3E}">
        <p14:creationId xmlns:p14="http://schemas.microsoft.com/office/powerpoint/2010/main" xmlns="" val="189165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ECB9EB-4646-3874-A598-4D36B290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7484"/>
            <a:ext cx="10710147" cy="1474839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лючевые аспекты влияния руководства педагогической </a:t>
            </a:r>
            <a:r>
              <a:rPr lang="ru-RU" sz="40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практикой 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педагога: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39D8F9-202C-A72C-6120-CF1D9DB7A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0" y="1622323"/>
            <a:ext cx="11172995" cy="4984954"/>
          </a:xfrm>
        </p:spPr>
        <p:txBody>
          <a:bodyPr>
            <a:noAutofit/>
          </a:bodyPr>
          <a:lstStyle/>
          <a:p>
            <a:r>
              <a:rPr lang="ru-RU" sz="3200" b="0" i="0" dirty="0">
                <a:effectLst/>
                <a:latin typeface="Roboto" panose="02000000000000000000" pitchFamily="2" charset="0"/>
              </a:rPr>
              <a:t>Повышение профессиональной </a:t>
            </a:r>
            <a:r>
              <a:rPr lang="ru-RU" sz="3200" b="0" i="0" dirty="0" smtClean="0">
                <a:effectLst/>
                <a:latin typeface="Roboto" panose="02000000000000000000" pitchFamily="2" charset="0"/>
              </a:rPr>
              <a:t>рефлексии.</a:t>
            </a:r>
            <a:endParaRPr lang="ru-RU" sz="3200" b="0" i="0" dirty="0">
              <a:effectLst/>
              <a:latin typeface="Roboto" panose="02000000000000000000" pitchFamily="2" charset="0"/>
            </a:endParaRPr>
          </a:p>
          <a:p>
            <a:r>
              <a:rPr lang="ru-RU" sz="3200" b="0" i="0" dirty="0">
                <a:effectLst/>
                <a:latin typeface="Roboto" panose="02000000000000000000" pitchFamily="2" charset="0"/>
              </a:rPr>
              <a:t>Развитие менторских и управленческих </a:t>
            </a:r>
            <a:r>
              <a:rPr lang="ru-RU" sz="3200" b="0" i="0" dirty="0" smtClean="0">
                <a:effectLst/>
                <a:latin typeface="Roboto" panose="02000000000000000000" pitchFamily="2" charset="0"/>
              </a:rPr>
              <a:t>навыков.</a:t>
            </a:r>
            <a:endParaRPr lang="ru-RU" sz="3200" b="0" i="0" dirty="0">
              <a:effectLst/>
              <a:latin typeface="Roboto" panose="02000000000000000000" pitchFamily="2" charset="0"/>
            </a:endParaRPr>
          </a:p>
          <a:p>
            <a:r>
              <a:rPr lang="ru-RU" sz="3200" b="0" i="0" dirty="0">
                <a:effectLst/>
                <a:latin typeface="Roboto" panose="02000000000000000000" pitchFamily="2" charset="0"/>
              </a:rPr>
              <a:t>Стимул к </a:t>
            </a:r>
            <a:r>
              <a:rPr lang="ru-RU" sz="3200" b="0" i="0" dirty="0" smtClean="0">
                <a:effectLst/>
                <a:latin typeface="Roboto" panose="02000000000000000000" pitchFamily="2" charset="0"/>
              </a:rPr>
              <a:t>самообразованию.</a:t>
            </a:r>
            <a:endParaRPr lang="ru-RU" sz="3200" b="0" i="0" dirty="0">
              <a:effectLst/>
              <a:latin typeface="Roboto" panose="02000000000000000000" pitchFamily="2" charset="0"/>
            </a:endParaRPr>
          </a:p>
          <a:p>
            <a:r>
              <a:rPr lang="ru-RU" sz="3200" b="0" i="0" dirty="0">
                <a:effectLst/>
                <a:latin typeface="Roboto" panose="02000000000000000000" pitchFamily="2" charset="0"/>
              </a:rPr>
              <a:t>Эмоциональное и профессиональное </a:t>
            </a:r>
            <a:r>
              <a:rPr lang="ru-RU" sz="3200" b="0" i="0" dirty="0" smtClean="0">
                <a:effectLst/>
                <a:latin typeface="Roboto" panose="02000000000000000000" pitchFamily="2" charset="0"/>
              </a:rPr>
              <a:t>обновление. </a:t>
            </a:r>
            <a:r>
              <a:rPr lang="ru-RU" sz="3200" b="0" i="0" dirty="0">
                <a:effectLst/>
                <a:latin typeface="Roboto" panose="02000000000000000000" pitchFamily="2" charset="0"/>
              </a:rPr>
              <a:t>﻿﻿</a:t>
            </a:r>
          </a:p>
          <a:p>
            <a:r>
              <a:rPr lang="ru-RU" sz="3200" b="0" i="0" dirty="0">
                <a:effectLst/>
                <a:latin typeface="Roboto" panose="02000000000000000000" pitchFamily="2" charset="0"/>
              </a:rPr>
              <a:t>Укрепление авторитета в профессиональной </a:t>
            </a:r>
            <a:r>
              <a:rPr lang="ru-RU" sz="3200" b="0" i="0" dirty="0" smtClean="0">
                <a:effectLst/>
                <a:latin typeface="Roboto" panose="02000000000000000000" pitchFamily="2" charset="0"/>
              </a:rPr>
              <a:t>среде. </a:t>
            </a:r>
            <a:r>
              <a:rPr lang="ru-RU" sz="3200" b="0" i="0" dirty="0">
                <a:effectLst/>
                <a:latin typeface="Roboto" panose="02000000000000000000" pitchFamily="2" charset="0"/>
              </a:rPr>
              <a:t>﻿﻿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3071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26942F-A70A-B772-8B26-7D42D9C9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2" y="976218"/>
            <a:ext cx="11870986" cy="1718344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военно-патриотического кружка по строевой подготовке.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Зиновьев Ю.Е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7E9D874-DEF2-9B6F-3DA2-79D33DD4B9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6061" y="2417085"/>
            <a:ext cx="2358243" cy="3296841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784BD593-AF78-9CC6-7B8E-769E3C663E3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6212" y="2407359"/>
            <a:ext cx="4395788" cy="3296841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850288E-DB1C-ABAD-48BF-D9281F341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04634"/>
            <a:ext cx="4395788" cy="329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749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0FF232-1B2C-FD13-197E-6F73F648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909918"/>
            <a:ext cx="10725523" cy="140053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обществознания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8Б классе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Бянкина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Л.И.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F52ACC4C-8167-2F18-89ED-3CA18860C2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7762" y="2497673"/>
            <a:ext cx="3775588" cy="2831691"/>
          </a:xfr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xmlns="" id="{7CEF26A3-015F-202F-5C01-399382B1B3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6412" y="2497674"/>
            <a:ext cx="3775588" cy="2831691"/>
          </a:xfr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B1E9F61-7466-05E8-754F-B59C1580D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2497674"/>
            <a:ext cx="3775587" cy="28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82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D67F40-3A88-4DA0-6D91-9686CD00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41089" cy="1400530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Внеурочное занятие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в 5-х классах.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Монахова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Е.С.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xmlns="" id="{9D944AD5-38D7-B323-4A6C-81751C3151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8038" y="2610428"/>
            <a:ext cx="3755924" cy="2826332"/>
          </a:xfrm>
        </p:spPr>
      </p:pic>
      <p:pic>
        <p:nvPicPr>
          <p:cNvPr id="20" name="Объект 19">
            <a:extLst>
              <a:ext uri="{FF2B5EF4-FFF2-40B4-BE49-F238E27FC236}">
                <a16:creationId xmlns:a16="http://schemas.microsoft.com/office/drawing/2014/main" xmlns="" id="{6E987CBB-8B66-A73C-71F4-70B76984877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6077" y="2590973"/>
            <a:ext cx="3755923" cy="2826332"/>
          </a:xfr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B5BD472-604C-0E89-4CE4-114B2B5EA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71176"/>
            <a:ext cx="3782232" cy="284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20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C2618A-50B5-B564-4E02-A52E22CD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74" y="817122"/>
            <a:ext cx="11511587" cy="136187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Открытый урок английского языка во 2Б классе.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Кропачева А.А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7DA917-63FC-D1EA-4887-E4FE5E835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1099" y="2783670"/>
            <a:ext cx="3859162" cy="28943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2D8AAD0-A4C6-E453-CCA5-D9BA5F84D5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839" y="2783670"/>
            <a:ext cx="3859161" cy="28943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F3FB00-8205-EE83-57D9-DEE4D5D99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1258"/>
            <a:ext cx="3667432" cy="29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440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466C2B-E068-D1C4-08AF-136C04D4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474173" cy="212511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Квиз-игра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творчеству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Пушкина 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9Б классе.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Шубарина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EF2F41C-E3F9-5ECF-DB80-4EBA25B2D0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3241" y="3200714"/>
            <a:ext cx="3849329" cy="2886997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B49C344A-BA43-EC47-8D28-EBFBA9F585D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00" y="3249351"/>
            <a:ext cx="2165247" cy="2886997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84C315C-E5B3-943C-E65F-F8AF48059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4099" y="3220170"/>
            <a:ext cx="2165248" cy="28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61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DE1F16-E248-EB76-CA9A-56C0CA3F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33276"/>
            <a:ext cx="9404723" cy="140053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67975B4-C0CA-E4DC-D4CD-8A23A9882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133" y="1316630"/>
            <a:ext cx="5857409" cy="49674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(деловой стиль одежды, аккуратность)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настрой учителя (доброжелательность, уверенность,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уравновешенность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др.)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взаимодействия с обучающимися (внимание к ученикам, положительный психологический климат, активное взаимодействие учителя и учеников)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Речь учителя грамотность, четкость, интонирование речи)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57FBBC-4C2B-D8A9-86DA-15B4304F19E7}"/>
              </a:ext>
            </a:extLst>
          </p:cNvPr>
          <p:cNvSpPr txBox="1"/>
          <p:nvPr/>
        </p:nvSpPr>
        <p:spPr>
          <a:xfrm>
            <a:off x="6093542" y="1316631"/>
            <a:ext cx="609845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1800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плана-конспекта или технологической карты</a:t>
            </a:r>
          </a:p>
          <a:p>
            <a:pPr marL="285750" indent="-285750" defTabSz="1800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800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проведению занятия (проветривание, освещение, соблюдение временных норм использования мультимедиа и ИКТ)</a:t>
            </a:r>
          </a:p>
          <a:p>
            <a:pPr defTabSz="180000">
              <a:buClr>
                <a:schemeClr val="bg2">
                  <a:lumMod val="60000"/>
                  <a:lumOff val="40000"/>
                </a:schemeClr>
              </a:buCl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800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видов деятельности </a:t>
            </a:r>
          </a:p>
          <a:p>
            <a:pPr marL="108000" indent="-108000" defTabSz="1800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800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Физпауза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Рефлексия </a:t>
            </a:r>
          </a:p>
          <a:p>
            <a:pPr marL="285750" indent="-285750" defTabSz="1800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800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ИКТ-технологий </a:t>
            </a:r>
          </a:p>
          <a:p>
            <a:pPr marL="285750" indent="-285750" defTabSz="1800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800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классе во время занятия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800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800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учителем предметным материалом</a:t>
            </a:r>
          </a:p>
        </p:txBody>
      </p:sp>
    </p:spTree>
    <p:extLst>
      <p:ext uri="{BB962C8B-B14F-4D97-AF65-F5344CB8AC3E}">
        <p14:creationId xmlns:p14="http://schemas.microsoft.com/office/powerpoint/2010/main" xmlns="" val="310185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BDB32-E039-8136-AE48-D35E18ED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слабого закрепления молодых педагогов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8CF6BE-EE9D-9F6E-C441-D07E531BE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66"/>
            <a:ext cx="10916265" cy="341860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заработной платы.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Высокая нагрузка и стресс.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поддержки и наставничества.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Неблагоприятный социальный статус профессии.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Несоответствие подготовки в вузе к реальным условия работы.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Ограниченные возможности карьерного роста.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66858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7CBCD2B-B3F6-B774-16B0-EB95661217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1445" y="412955"/>
            <a:ext cx="4664817" cy="621249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273CD4-41BA-7747-25F0-D139296AF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0251" y="2934929"/>
            <a:ext cx="5832987" cy="5764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В.В. Путин в выступлении на заседании Государственного совета по вопросам образования в 2021 году сказал: «Наставничество - это не просто передача опыта, это возможность помочь молодым педагогам почувствовать уверенность в своих силах. Важно, чтобы в каждой школе были опытные учителя, которые помогут новичкам адаптироваться».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18C796-1FE3-6817-DECD-415E515A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251" y="412955"/>
            <a:ext cx="5832987" cy="23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75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F3F2A-AF33-E6B6-47D7-3B17DBD4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8" y="355755"/>
            <a:ext cx="5181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ED1753-D315-C5CC-1811-D519977F3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509" y="1284900"/>
            <a:ext cx="5181600" cy="5217345"/>
          </a:xfrm>
        </p:spPr>
        <p:txBody>
          <a:bodyPr>
            <a:no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разносторонняя поддержка для успешного закрепления на месте работы молодого специалиста, повышение его профессионального потенциала и уровня и поддержка нового сотрудника при смене его места работы, а также создание комфортной профессиональной среды внутри образовательной организации, позволяющей реализовывать актуальные педагогические задачи на высоком уровне.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9DC609-8297-D707-4C20-168D18368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110" y="1356852"/>
            <a:ext cx="6717890" cy="5410866"/>
          </a:xfrm>
        </p:spPr>
        <p:txBody>
          <a:bodyPr>
            <a:noAutofit/>
          </a:bodyPr>
          <a:lstStyle/>
          <a:p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потребности заниматься анализом результатов своей профессиональной деятельности. </a:t>
            </a:r>
          </a:p>
          <a:p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﻿Развивать интерес к методике построения и организации результативного учебного процесса. ﻿</a:t>
            </a:r>
          </a:p>
          <a:p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 начинающего педагога на творческое использование передового педагогического опыта в своей деятельности. ﻿</a:t>
            </a:r>
          </a:p>
          <a:p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молодому специалисту интерес к педагогической деятельности в целях его закрепления в школе.</a:t>
            </a:r>
          </a:p>
          <a:p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﻿Ускорить процесс профессионального становления педагога.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45ED8CB-40AD-B1A4-B944-90966E040483}"/>
              </a:ext>
            </a:extLst>
          </p:cNvPr>
          <p:cNvSpPr txBox="1">
            <a:spLocks/>
          </p:cNvSpPr>
          <p:nvPr/>
        </p:nvSpPr>
        <p:spPr>
          <a:xfrm>
            <a:off x="5474109" y="47829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21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0DA35C-367A-1291-80AD-AEA2B88D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1B6C99-243E-405A-7EDB-595CD67B6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86350"/>
            <a:ext cx="8946541" cy="4906296"/>
          </a:xfrm>
        </p:spPr>
        <p:txBody>
          <a:bodyPr>
            <a:noAutofit/>
          </a:bodyPr>
          <a:lstStyle/>
          <a:p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включенности молодых специалистов и новых педагогов в педагогическую работу и культурную жизнь школы. ﻿</a:t>
            </a:r>
          </a:p>
          <a:p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уверенности в собственных силах и развитие личного творческого и педагогического потенциала.</a:t>
            </a:r>
          </a:p>
          <a:p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﻿Улучшение психологического климата в школе. </a:t>
            </a:r>
          </a:p>
          <a:p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﻿Повышение уровня удовлетворенности в собственной работой и улучшение психоэмоционального состояния специалистов. ﻿</a:t>
            </a:r>
          </a:p>
          <a:p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специалистов, желающих продолжить свою работу в данном коллективе школы. ﻿</a:t>
            </a:r>
          </a:p>
          <a:p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числа конфликтов с педагогическим и родительским сообществами. ﻿</a:t>
            </a:r>
          </a:p>
          <a:p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собственных профессиональных работ (статей, исследований, методических практик молодого специалиста и т.д.).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67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F6E983-9BA7-AB74-A30F-F89AB82E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94" y="919646"/>
            <a:ext cx="10044587" cy="140053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 и наставляемых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50AC96D-3111-DB37-7450-CB4F7458A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6245"/>
            <a:ext cx="2915543" cy="3887391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82D8E15F-942C-09FB-E3BD-BD4B197AA1B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6457" y="2016244"/>
            <a:ext cx="2915543" cy="3887391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C65AD9-82CF-0D3B-AB24-646BDA7CD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406" y="2016246"/>
            <a:ext cx="5183188" cy="38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4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977DE0-CAD0-54AC-0E55-239A3D316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3" y="1714498"/>
            <a:ext cx="4571999" cy="3428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43744E-EF1B-07CA-48B1-7F4535BB6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714497"/>
            <a:ext cx="4571999" cy="3428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92820D-4C51-ECA8-0BC3-1F4095E9C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4580" y="1714498"/>
            <a:ext cx="452284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93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55931E-9104-A7D2-59F1-406358834C77}"/>
              </a:ext>
            </a:extLst>
          </p:cNvPr>
          <p:cNvSpPr txBox="1"/>
          <p:nvPr/>
        </p:nvSpPr>
        <p:spPr>
          <a:xfrm>
            <a:off x="634181" y="442452"/>
            <a:ext cx="11208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и проведения смотров знаний на уроках истории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Зеленкова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14EC62-642E-F9D2-B364-09A373D1D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47" y="2374889"/>
            <a:ext cx="5387545" cy="40406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318342-6336-4C58-5004-96A8A8544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5410" y="2374889"/>
            <a:ext cx="5387546" cy="40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19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B5343D-A35B-82F9-AD7B-1A1FCC81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87940"/>
            <a:ext cx="11152599" cy="1702340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 как эффективный способ профессионального роста педагогов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Абдугаффорова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З.М.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Загвозкина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Ширшова Н.С.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E128D0A-2C97-7A6E-4C50-9D57258F7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86503"/>
            <a:ext cx="4395787" cy="329684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803E03D2-6127-3271-75DD-944581C2A6F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6212" y="2786503"/>
            <a:ext cx="4395788" cy="3296841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3E99AAC-7BA0-8F03-C7D1-8C04BCA62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124" y="2786503"/>
            <a:ext cx="2571750" cy="32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797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</TotalTime>
  <Words>371</Words>
  <Application>Microsoft Office PowerPoint</Application>
  <PresentationFormat>Произвольный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   Наставничество как эффективный механизм поддержки профессионального развития педагога: результаты и перспективы.  </vt:lpstr>
      <vt:lpstr>Основные причины слабого закрепления молодых педагогов:</vt:lpstr>
      <vt:lpstr>Слайд 3</vt:lpstr>
      <vt:lpstr>Цели программы:</vt:lpstr>
      <vt:lpstr>Ожидаемые результаты:</vt:lpstr>
      <vt:lpstr>Круглый стол наставников и наставляемых .</vt:lpstr>
      <vt:lpstr>Слайд 7</vt:lpstr>
      <vt:lpstr>Слайд 8</vt:lpstr>
      <vt:lpstr>Мастер-класс “Самообразование как эффективный способ профессионального роста педагогов”.  Учителя Абдугаффорова З.М., Загвозкина А.В., Ширшова Н.С.</vt:lpstr>
      <vt:lpstr>Ключевые аспекты влияния руководства педагогической практикой на педагога:</vt:lpstr>
      <vt:lpstr>Занятие военно-патриотического кружка по строевой подготовке.  Учитель Зиновьев Ю.Е.</vt:lpstr>
      <vt:lpstr>Открытый урок обществознания в 8Б классе.  Учитель Бянкина Л.И.</vt:lpstr>
      <vt:lpstr>Внеурочное занятие по естественно-научной грамотности в 5-х классах.  Учитель Монахова Е.С.</vt:lpstr>
      <vt:lpstr>Открытый урок английского языка во 2Б классе.  Учитель Кропачева А.А</vt:lpstr>
      <vt:lpstr> Квиз-игра по творчеству А.С. Пушкина в 9Б классе.  Учитель Шубарина А.В.</vt:lpstr>
      <vt:lpstr>Критерии оценивания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Наставничество как эффективный механизм поддержки профессионального развития педагога: результаты и перспективы.  </dc:title>
  <dc:creator>Учитель</dc:creator>
  <cp:lastModifiedBy>Екетерина</cp:lastModifiedBy>
  <cp:revision>2</cp:revision>
  <dcterms:created xsi:type="dcterms:W3CDTF">2025-04-20T23:55:42Z</dcterms:created>
  <dcterms:modified xsi:type="dcterms:W3CDTF">2025-04-21T02:47:39Z</dcterms:modified>
</cp:coreProperties>
</file>