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77" r:id="rId3"/>
    <p:sldId id="263" r:id="rId4"/>
    <p:sldId id="257" r:id="rId5"/>
    <p:sldId id="275" r:id="rId6"/>
    <p:sldId id="264" r:id="rId7"/>
    <p:sldId id="276" r:id="rId8"/>
    <p:sldId id="265" r:id="rId9"/>
    <p:sldId id="266" r:id="rId10"/>
    <p:sldId id="260" r:id="rId11"/>
    <p:sldId id="259" r:id="rId12"/>
    <p:sldId id="258" r:id="rId13"/>
    <p:sldId id="261" r:id="rId14"/>
    <p:sldId id="267" r:id="rId15"/>
    <p:sldId id="269" r:id="rId16"/>
    <p:sldId id="270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5A72"/>
    <a:srgbClr val="F8B5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12" autoAdjust="0"/>
    <p:restoredTop sz="94660"/>
  </p:normalViewPr>
  <p:slideViewPr>
    <p:cSldViewPr>
      <p:cViewPr>
        <p:scale>
          <a:sx n="110" d="100"/>
          <a:sy n="110" d="100"/>
        </p:scale>
        <p:origin x="-1056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viewProps" Target="view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tableStyles" Target="tableStyle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1A12-5502-4412-A413-5BD22351C317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5F1B9-1E35-45AF-A118-AFE5FB13E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1A12-5502-4412-A413-5BD22351C317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5F1B9-1E35-45AF-A118-AFE5FB13E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1A12-5502-4412-A413-5BD22351C317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5F1B9-1E35-45AF-A118-AFE5FB13E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1A12-5502-4412-A413-5BD22351C317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5F1B9-1E35-45AF-A118-AFE5FB13E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1A12-5502-4412-A413-5BD22351C317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5F1B9-1E35-45AF-A118-AFE5FB13E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1A12-5502-4412-A413-5BD22351C317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5F1B9-1E35-45AF-A118-AFE5FB13E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1A12-5502-4412-A413-5BD22351C317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5F1B9-1E35-45AF-A118-AFE5FB13E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1A12-5502-4412-A413-5BD22351C317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5F1B9-1E35-45AF-A118-AFE5FB13E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1A12-5502-4412-A413-5BD22351C317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5F1B9-1E35-45AF-A118-AFE5FB13E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1A12-5502-4412-A413-5BD22351C317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5F1B9-1E35-45AF-A118-AFE5FB13E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1A12-5502-4412-A413-5BD22351C317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5F1B9-1E35-45AF-A118-AFE5FB13E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pn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51A12-5502-4412-A413-5BD22351C317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5F1B9-1E35-45AF-A118-AFE5FB13E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 /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 /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 /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 /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 /><Relationship Id="rId2" Type="http://schemas.openxmlformats.org/officeDocument/2006/relationships/image" Target="../media/image22.jpeg" /><Relationship Id="rId1" Type="http://schemas.openxmlformats.org/officeDocument/2006/relationships/slideLayout" Target="../slideLayouts/slideLayout7.xml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 /><Relationship Id="rId2" Type="http://schemas.openxmlformats.org/officeDocument/2006/relationships/image" Target="../media/image24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26.png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 /><Relationship Id="rId2" Type="http://schemas.openxmlformats.org/officeDocument/2006/relationships/image" Target="../media/image27.pn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 /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10.jpe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500042"/>
            <a:ext cx="7215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Corbel" pitchFamily="34" charset="0"/>
              </a:rPr>
              <a:t>Экстремизм – угроза обществу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5536" y="2492896"/>
            <a:ext cx="850112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>
                <a:solidFill>
                  <a:srgbClr val="325A72"/>
                </a:solidFill>
                <a:latin typeface="Corbel" pitchFamily="34" charset="0"/>
              </a:rPr>
              <a:t>Экстремизм</a:t>
            </a:r>
            <a:r>
              <a:rPr lang="en-US" sz="7200" b="1" dirty="0">
                <a:solidFill>
                  <a:srgbClr val="325A72"/>
                </a:solidFill>
                <a:latin typeface="Corbel" pitchFamily="34" charset="0"/>
              </a:rPr>
              <a:t>:</a:t>
            </a:r>
          </a:p>
          <a:p>
            <a:pPr algn="ctr"/>
            <a:r>
              <a:rPr lang="ru-RU" sz="4000" b="1" dirty="0">
                <a:solidFill>
                  <a:srgbClr val="325A72"/>
                </a:solidFill>
                <a:latin typeface="Corbel" pitchFamily="34" charset="0"/>
              </a:rPr>
              <a:t>понятие, виды, ответственность.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71472" y="1643050"/>
            <a:ext cx="81439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400" b="1" dirty="0">
                <a:solidFill>
                  <a:srgbClr val="325A72"/>
                </a:solidFill>
                <a:latin typeface="Corbel" pitchFamily="34" charset="0"/>
              </a:rPr>
              <a:t>Религиозный экстремизм </a:t>
            </a:r>
            <a:r>
              <a:rPr lang="ru-RU" sz="2400" dirty="0">
                <a:solidFill>
                  <a:srgbClr val="325A72"/>
                </a:solidFill>
                <a:latin typeface="Corbel" pitchFamily="34" charset="0"/>
              </a:rPr>
              <a:t>– жесткое неприятие идей другой религиозной веры, агрессивное отношение и поведение к иноверцам, стремление к искоренению и устранению представителей иной веры вплоть до физического истребления.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14414" y="500042"/>
            <a:ext cx="7215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Corbel" pitchFamily="34" charset="0"/>
              </a:rPr>
              <a:t>Религиозный экстремизм</a:t>
            </a:r>
          </a:p>
        </p:txBody>
      </p:sp>
      <p:pic>
        <p:nvPicPr>
          <p:cNvPr id="5" name="Picture 3" descr="D:\Download\f529868fc2fb6c89f3a56a409d2b3404-fbpost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4788024" y="3789040"/>
            <a:ext cx="3136900" cy="23526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4" descr="D:\Download\al-qaeda-terrorist-attacks-747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1216149" y="3771578"/>
            <a:ext cx="3149600" cy="23558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71472" y="1812327"/>
            <a:ext cx="8143900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200" b="1" dirty="0">
                <a:solidFill>
                  <a:srgbClr val="325A72"/>
                </a:solidFill>
                <a:latin typeface="Corbel" pitchFamily="34" charset="0"/>
              </a:rPr>
              <a:t>Национальный экстремизм </a:t>
            </a:r>
            <a:r>
              <a:rPr lang="ru-RU" sz="2200" dirty="0">
                <a:solidFill>
                  <a:srgbClr val="325A72"/>
                </a:solidFill>
                <a:latin typeface="Corbel" pitchFamily="34" charset="0"/>
              </a:rPr>
              <a:t>– радикальные идеи и действия в отношении представителей иной народности, национальности, стремление к политическому или физическому устранению определенного населения; агрессия, в крайних формах – терроризм в отношении людей иной этнической группы.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42976" y="500042"/>
            <a:ext cx="7215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Corbel" pitchFamily="34" charset="0"/>
              </a:rPr>
              <a:t>Национальный экстремизм</a:t>
            </a:r>
          </a:p>
        </p:txBody>
      </p:sp>
      <p:pic>
        <p:nvPicPr>
          <p:cNvPr id="4" name="Picture 1" descr="G:\НИжегородский НСОшник в москве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2699792" y="3789040"/>
            <a:ext cx="4082226" cy="238743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571472" y="1571612"/>
            <a:ext cx="8143900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u="none" strike="noStrike" cap="none" normalizeH="0" baseline="0" dirty="0">
                <a:ln>
                  <a:noFill/>
                </a:ln>
                <a:solidFill>
                  <a:srgbClr val="325A72"/>
                </a:solidFill>
                <a:effectLst/>
                <a:latin typeface="Corbel" pitchFamily="34" charset="0"/>
                <a:ea typeface="Times New Roman" pitchFamily="18" charset="0"/>
                <a:cs typeface="Courier New" pitchFamily="49" charset="0"/>
              </a:rPr>
              <a:t>Политический экстремизм </a:t>
            </a:r>
            <a:r>
              <a:rPr kumimoji="0" lang="ru-RU" sz="2200" b="0" i="0" u="none" strike="noStrike" cap="none" normalizeH="0" baseline="0" dirty="0">
                <a:ln>
                  <a:noFill/>
                </a:ln>
                <a:solidFill>
                  <a:srgbClr val="325A72"/>
                </a:solidFill>
                <a:effectLst/>
                <a:latin typeface="Corbel" pitchFamily="34" charset="0"/>
                <a:ea typeface="Times New Roman" pitchFamily="18" charset="0"/>
                <a:cs typeface="Courier New" pitchFamily="49" charset="0"/>
              </a:rPr>
              <a:t>– крайние взгляды в отношении политической системы, организации формы управления государством, пропаганда насильственных или агрессивных (основанных на страхе и подчинению силе) способов установления отстаиваемой формы власти, вплоть до политического террора; непримиримость, бескомпромиссность к иным политическим партиям.</a:t>
            </a:r>
            <a:endParaRPr kumimoji="0" lang="ru-RU" sz="2200" b="0" i="0" u="none" strike="noStrike" cap="none" normalizeH="0" baseline="0" dirty="0">
              <a:ln>
                <a:noFill/>
              </a:ln>
              <a:solidFill>
                <a:srgbClr val="325A72"/>
              </a:solidFill>
              <a:effectLst/>
              <a:latin typeface="Corbel" pitchFamily="34" charset="0"/>
              <a:cs typeface="Courier New" pitchFamily="49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14414" y="500042"/>
            <a:ext cx="7215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Corbel" pitchFamily="34" charset="0"/>
              </a:rPr>
              <a:t>Политический экстремизм</a:t>
            </a:r>
          </a:p>
        </p:txBody>
      </p:sp>
      <p:pic>
        <p:nvPicPr>
          <p:cNvPr id="4" name="Picture 4" descr="D:\Download\1146343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1214414" y="4143380"/>
            <a:ext cx="3357562" cy="23018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5" descr="D:\Download\143111518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4857752" y="4143380"/>
            <a:ext cx="3429000" cy="228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971550" y="1628774"/>
            <a:ext cx="7488882" cy="23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4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Экстремистская организация</a:t>
            </a:r>
            <a:r>
              <a:rPr lang="ru-RU" sz="24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 – общественное или религиозное объединение либо иная организация, в отношении которых судом принято вступившее в законную силу решение о ликвидации или запрете деятельности в связи с осуществлением экстремистской деятельности.</a:t>
            </a: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1979712" y="5517232"/>
            <a:ext cx="27860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rgbClr val="325A72"/>
                </a:solidFill>
                <a:latin typeface="Corbel" pitchFamily="34" charset="0"/>
                <a:cs typeface="Times New Roman" pitchFamily="18" charset="0"/>
              </a:rPr>
              <a:t>minjust.ru</a:t>
            </a:r>
            <a:endParaRPr lang="ru-RU" sz="3600" b="1" dirty="0">
              <a:solidFill>
                <a:srgbClr val="325A72"/>
              </a:solidFill>
              <a:latin typeface="Corbel" pitchFamily="34" charset="0"/>
              <a:cs typeface="Times New Roman" pitchFamily="18" charset="0"/>
            </a:endParaRPr>
          </a:p>
        </p:txBody>
      </p:sp>
      <p:pic>
        <p:nvPicPr>
          <p:cNvPr id="4" name="Picture 3" descr="D:\Download\Безымян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4221088"/>
            <a:ext cx="4775920" cy="9778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331640" y="548680"/>
            <a:ext cx="674372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Corbel" pitchFamily="34" charset="0"/>
              </a:rPr>
              <a:t>Экстремистская организация</a:t>
            </a:r>
            <a:r>
              <a:rPr lang="ru-RU" sz="3200" dirty="0">
                <a:solidFill>
                  <a:schemeClr val="bg1"/>
                </a:solidFill>
                <a:latin typeface="Corbel" pitchFamily="34" charset="0"/>
              </a:rPr>
              <a:t> </a:t>
            </a:r>
          </a:p>
        </p:txBody>
      </p:sp>
      <p:pic>
        <p:nvPicPr>
          <p:cNvPr id="10242" name="Picture 2" descr="http://qrcoder.ru/code/?https%3A%2F%2Fminjust.ru%2Fru%2Fnko%2Fperechen_zapret&amp;10&amp;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3933056"/>
            <a:ext cx="2372122" cy="23721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39750" y="1697038"/>
            <a:ext cx="7993063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49263" algn="just" eaLnBrk="0" hangingPunct="0">
              <a:defRPr/>
            </a:pPr>
            <a:r>
              <a:rPr lang="ru-RU" sz="22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«Левый» </a:t>
            </a:r>
            <a:r>
              <a:rPr lang="en-US" sz="22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 </a:t>
            </a:r>
            <a:r>
              <a:rPr lang="ru-RU" sz="22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экстремизм заимствует идеи революционизма, анархизма, объявляет себя наиболее последовательным выразителем и защитником трудящихся масс, всех обездоленных, неимущих. </a:t>
            </a:r>
          </a:p>
        </p:txBody>
      </p:sp>
      <p:pic>
        <p:nvPicPr>
          <p:cNvPr id="3" name="Picture 2" descr="D:\Download\e0pDRvC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57537">
            <a:off x="4945129" y="3644579"/>
            <a:ext cx="3471489" cy="24040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3"/>
          <p:cNvSpPr>
            <a:spLocks noChangeArrowheads="1"/>
          </p:cNvSpPr>
          <p:nvPr/>
        </p:nvSpPr>
        <p:spPr bwMode="auto">
          <a:xfrm>
            <a:off x="1071538" y="500042"/>
            <a:ext cx="71278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Corbel" pitchFamily="34" charset="0"/>
              </a:rPr>
              <a:t>«Левый» </a:t>
            </a:r>
            <a:r>
              <a:rPr lang="en-US" sz="3600" b="1" dirty="0">
                <a:solidFill>
                  <a:schemeClr val="bg1"/>
                </a:solidFill>
                <a:latin typeface="Corbel" pitchFamily="34" charset="0"/>
              </a:rPr>
              <a:t> </a:t>
            </a:r>
            <a:r>
              <a:rPr lang="ru-RU" sz="3600" b="1" dirty="0">
                <a:solidFill>
                  <a:schemeClr val="bg1"/>
                </a:solidFill>
                <a:latin typeface="Corbel" pitchFamily="34" charset="0"/>
              </a:rPr>
              <a:t>экстремизм </a:t>
            </a:r>
          </a:p>
        </p:txBody>
      </p:sp>
      <p:pic>
        <p:nvPicPr>
          <p:cNvPr id="7" name="Содержимое 3" descr="фаны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21268183">
            <a:off x="970442" y="3584490"/>
            <a:ext cx="3348169" cy="25113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edia.nazaccent.ru/cache/47/71/47710edea207a1299d41e1b8395fc5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571303">
            <a:off x="870991" y="2080597"/>
            <a:ext cx="2705547" cy="14705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4" descr="http://kolokolrussia.ru/i/upload/706-6c9e9dcb7e7f47f62a235b42b521bc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3286124"/>
            <a:ext cx="4661584" cy="27345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928794" y="500042"/>
            <a:ext cx="56435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Corbel" pitchFamily="34" charset="0"/>
              </a:rPr>
              <a:t>Антифашистские движения</a:t>
            </a:r>
            <a:endParaRPr lang="ru-RU" sz="3200" dirty="0">
              <a:solidFill>
                <a:schemeClr val="bg1"/>
              </a:solidFill>
              <a:latin typeface="Corbe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827584" y="1628800"/>
            <a:ext cx="7704138" cy="158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4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«</a:t>
            </a:r>
            <a:r>
              <a:rPr lang="ru-RU" sz="24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Правые</a:t>
            </a:r>
            <a:r>
              <a:rPr lang="ru-RU" sz="24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» экстремисты критикуют современное общество за «отсутствие порядка», «господство плутократии», «упадок нравов», эгоизм и </a:t>
            </a:r>
            <a:r>
              <a:rPr lang="ru-RU" sz="2400" dirty="0" err="1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потребительство</a:t>
            </a:r>
            <a:r>
              <a:rPr lang="ru-RU" sz="24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4" name="Picture 3" descr="D:\Download\1(1084)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 rot="294905">
            <a:off x="5301664" y="3607923"/>
            <a:ext cx="2905005" cy="21790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2357422" y="500042"/>
            <a:ext cx="44640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Corbel" pitchFamily="34" charset="0"/>
              </a:rPr>
              <a:t>«</a:t>
            </a:r>
            <a:r>
              <a:rPr lang="ru-RU" sz="3200" b="1" dirty="0">
                <a:solidFill>
                  <a:schemeClr val="bg1"/>
                </a:solidFill>
                <a:latin typeface="Corbel" pitchFamily="34" charset="0"/>
              </a:rPr>
              <a:t>Правый</a:t>
            </a:r>
            <a:r>
              <a:rPr lang="ru-RU" sz="3200" dirty="0">
                <a:solidFill>
                  <a:schemeClr val="bg1"/>
                </a:solidFill>
                <a:latin typeface="Corbel" pitchFamily="34" charset="0"/>
              </a:rPr>
              <a:t>» </a:t>
            </a:r>
            <a:r>
              <a:rPr lang="ru-RU" sz="3200" b="1" dirty="0">
                <a:solidFill>
                  <a:schemeClr val="bg1"/>
                </a:solidFill>
                <a:latin typeface="Corbel" pitchFamily="34" charset="0"/>
              </a:rPr>
              <a:t>экстремизм </a:t>
            </a:r>
          </a:p>
        </p:txBody>
      </p:sp>
      <p:pic>
        <p:nvPicPr>
          <p:cNvPr id="6" name="Содержимое 3" descr="x_01d6d01c.jpg"/>
          <p:cNvPicPr>
            <a:picLocks noChangeAspect="1"/>
          </p:cNvPicPr>
          <p:nvPr/>
        </p:nvPicPr>
        <p:blipFill>
          <a:blip r:embed="rId3" cstate="print">
            <a:lum contrast="20000"/>
          </a:blip>
          <a:srcRect r="12406" b="31360"/>
          <a:stretch>
            <a:fillRect/>
          </a:stretch>
        </p:blipFill>
        <p:spPr bwMode="auto">
          <a:xfrm rot="21272361">
            <a:off x="1004882" y="3671245"/>
            <a:ext cx="3598602" cy="21149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00034" y="1643050"/>
            <a:ext cx="820737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7200" algn="just">
              <a:defRPr/>
            </a:pPr>
            <a:r>
              <a:rPr lang="ru-RU" sz="24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Молодежный экстремизм</a:t>
            </a:r>
            <a:r>
              <a:rPr lang="ru-RU" sz="24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 отличается от взрослого меньшей организованностью, стихийностью, отсутствием идеологической основы. Действия молодых экстремистов более жестоки, так как в силу своего возраста они не боятся смерти, тюрьмы, физических травм. </a:t>
            </a:r>
            <a:endParaRPr lang="ru-RU" sz="3200" dirty="0">
              <a:solidFill>
                <a:srgbClr val="325A72"/>
              </a:solidFill>
              <a:latin typeface="Corbe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2123728" y="476672"/>
            <a:ext cx="496661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Corbel" pitchFamily="34" charset="0"/>
              </a:rPr>
              <a:t>Молодежный экстремизм</a:t>
            </a:r>
            <a:r>
              <a:rPr lang="ru-RU" sz="3200" dirty="0">
                <a:solidFill>
                  <a:schemeClr val="bg1"/>
                </a:solidFill>
                <a:latin typeface="Corbel" pitchFamily="34" charset="0"/>
              </a:rPr>
              <a:t> </a:t>
            </a:r>
          </a:p>
        </p:txBody>
      </p:sp>
      <p:pic>
        <p:nvPicPr>
          <p:cNvPr id="3074" name="Picture 2" descr="C:\Users\Olga\Desktop\для ГИП\наклейки терроризму нет\стикеры\неразжигай28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3857628"/>
            <a:ext cx="2287602" cy="2287603"/>
          </a:xfrm>
          <a:prstGeom prst="rect">
            <a:avLst/>
          </a:prstGeom>
          <a:noFill/>
        </p:spPr>
      </p:pic>
      <p:pic>
        <p:nvPicPr>
          <p:cNvPr id="3075" name="Picture 3" descr="C:\Users\Olga\Desktop\для ГИП\наклейки терроризму нет\стикеры\нет_фашизму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3857628"/>
            <a:ext cx="2287602" cy="2287603"/>
          </a:xfrm>
          <a:prstGeom prst="rect">
            <a:avLst/>
          </a:prstGeom>
          <a:noFill/>
        </p:spPr>
      </p:pic>
      <p:pic>
        <p:nvPicPr>
          <p:cNvPr id="3076" name="Picture 4" descr="C:\Users\Olga\Desktop\для ГИП\наклейки терроризму нет\стикеры\нетнацизму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3857628"/>
            <a:ext cx="2287602" cy="22876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539552" y="1700808"/>
            <a:ext cx="8208962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2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Экстремистские материалы</a:t>
            </a:r>
            <a:r>
              <a:rPr lang="ru-RU" sz="22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 –</a:t>
            </a:r>
            <a:r>
              <a:rPr lang="en-US" sz="22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 </a:t>
            </a:r>
            <a:r>
              <a:rPr lang="ru-RU" sz="22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информация, призывающая к осуществлению экстремистской деятельности, оправдывающая национальное или расовое превосходство, либо практику совершения военных или иных преступлений, направленных на полное или частичное уничтожение какой-либо социальной, расовой, национальной или религиозной группы</a:t>
            </a: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2627784" y="4365104"/>
            <a:ext cx="400052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400" b="1" dirty="0">
                <a:solidFill>
                  <a:srgbClr val="325A72"/>
                </a:solidFill>
                <a:latin typeface="Corbel" pitchFamily="34" charset="0"/>
                <a:cs typeface="Times New Roman" pitchFamily="18" charset="0"/>
              </a:rPr>
              <a:t>minjust.ru</a:t>
            </a:r>
            <a:endParaRPr lang="ru-RU" sz="4400" b="1" dirty="0">
              <a:solidFill>
                <a:srgbClr val="325A72"/>
              </a:solidFill>
              <a:latin typeface="Corbel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691680" y="548680"/>
            <a:ext cx="63357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Corbel" pitchFamily="34" charset="0"/>
              </a:rPr>
              <a:t>Экстремистские материалы</a:t>
            </a:r>
            <a:r>
              <a:rPr lang="ru-RU" sz="3200" dirty="0">
                <a:solidFill>
                  <a:schemeClr val="bg1"/>
                </a:solidFill>
                <a:latin typeface="Corbel" pitchFamily="34" charset="0"/>
              </a:rPr>
              <a:t> </a:t>
            </a:r>
          </a:p>
        </p:txBody>
      </p:sp>
      <p:pic>
        <p:nvPicPr>
          <p:cNvPr id="2050" name="Picture 2" descr="C:\Users\Olga\Desktop\для ГИП\наклейки терроризму нет\стикеры\мывответе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933056"/>
            <a:ext cx="2500330" cy="2500330"/>
          </a:xfrm>
          <a:prstGeom prst="rect">
            <a:avLst/>
          </a:prstGeom>
          <a:noFill/>
        </p:spPr>
      </p:pic>
      <p:pic>
        <p:nvPicPr>
          <p:cNvPr id="4" name="Picture 2" descr="http://qrcoder.ru/code/?https%3A%2F%2Fminjust.ru%2Fru%2Fextremist-materials&amp;10&amp;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3717032"/>
            <a:ext cx="2915816" cy="29158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3935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1571604" y="571480"/>
            <a:ext cx="6143668" cy="11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chemeClr val="bg1"/>
                </a:solidFill>
                <a:latin typeface="Corbel" pitchFamily="34" charset="0"/>
              </a:rPr>
              <a:t>Федеральный закон от 25 июля 2002 г. N 114-ФЗ </a:t>
            </a:r>
            <a:endParaRPr lang="en-US" sz="2200" b="1" dirty="0">
              <a:solidFill>
                <a:schemeClr val="bg1"/>
              </a:solidFill>
              <a:latin typeface="Corbel" pitchFamily="34" charset="0"/>
            </a:endParaRPr>
          </a:p>
          <a:p>
            <a:pPr algn="ctr"/>
            <a:endParaRPr lang="ru-RU" sz="700" b="1" dirty="0">
              <a:solidFill>
                <a:schemeClr val="bg1"/>
              </a:solidFill>
              <a:latin typeface="Corbel" pitchFamily="34" charset="0"/>
            </a:endParaRPr>
          </a:p>
          <a:p>
            <a:pPr algn="ctr"/>
            <a:r>
              <a:rPr lang="ru-RU" b="1" dirty="0">
                <a:solidFill>
                  <a:schemeClr val="bg1"/>
                </a:solidFill>
                <a:latin typeface="Corbel" pitchFamily="34" charset="0"/>
              </a:rPr>
              <a:t>"О противодействии экстремистской деятельности"</a:t>
            </a:r>
            <a:br>
              <a:rPr lang="ru-RU" sz="2200" b="1" dirty="0">
                <a:solidFill>
                  <a:schemeClr val="bg1"/>
                </a:solidFill>
                <a:latin typeface="Corbel" pitchFamily="34" charset="0"/>
              </a:rPr>
            </a:br>
            <a:endParaRPr lang="ru-RU" sz="2200" dirty="0">
              <a:solidFill>
                <a:schemeClr val="bg1"/>
              </a:solidFill>
              <a:latin typeface="Corbel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83568" y="2204864"/>
            <a:ext cx="4680322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>
              <a:defRPr/>
            </a:pPr>
            <a:r>
              <a:rPr lang="ru-RU" sz="26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Определяет правовые организационные основы противодействия экстремистской деятельности и устанавливает ответственность за ее совершение</a:t>
            </a:r>
          </a:p>
        </p:txBody>
      </p:sp>
      <p:pic>
        <p:nvPicPr>
          <p:cNvPr id="1026" name="Picture 2" descr="C:\Users\Olga\Desktop\unnae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2214554"/>
            <a:ext cx="3071802" cy="30718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500042"/>
            <a:ext cx="7215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Corbel" pitchFamily="34" charset="0"/>
              </a:rPr>
              <a:t>Понятие экстремизма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71472" y="1643050"/>
            <a:ext cx="81439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u="none" strike="noStrike" cap="none" normalizeH="0" baseline="0" dirty="0">
                <a:ln>
                  <a:noFill/>
                </a:ln>
                <a:solidFill>
                  <a:srgbClr val="325A72"/>
                </a:solidFill>
                <a:effectLst/>
                <a:latin typeface="Corbel" pitchFamily="34" charset="0"/>
                <a:ea typeface="Times New Roman" pitchFamily="18" charset="0"/>
                <a:cs typeface="Courier New" pitchFamily="49" charset="0"/>
              </a:rPr>
              <a:t>Экстремизм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325A72"/>
                </a:solidFill>
                <a:effectLst/>
                <a:latin typeface="Corbel" pitchFamily="34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325A72"/>
                </a:solidFill>
                <a:effectLst/>
                <a:latin typeface="Corbel" pitchFamily="34" charset="0"/>
                <a:ea typeface="Times New Roman" pitchFamily="18" charset="0"/>
                <a:cs typeface="Courier New" pitchFamily="49" charset="0"/>
              </a:rPr>
              <a:t>– </a:t>
            </a:r>
            <a:r>
              <a:rPr lang="ru-RU" sz="2400" dirty="0">
                <a:solidFill>
                  <a:srgbClr val="325A72"/>
                </a:solidFill>
                <a:latin typeface="Corbel" pitchFamily="34" charset="0"/>
              </a:rPr>
              <a:t>(от лат. </a:t>
            </a:r>
            <a:r>
              <a:rPr lang="ru-RU" sz="2400" dirty="0" err="1">
                <a:solidFill>
                  <a:srgbClr val="325A72"/>
                </a:solidFill>
                <a:latin typeface="Corbel" pitchFamily="34" charset="0"/>
              </a:rPr>
              <a:t>extremus</a:t>
            </a:r>
            <a:r>
              <a:rPr lang="ru-RU" sz="2400" dirty="0">
                <a:solidFill>
                  <a:srgbClr val="325A72"/>
                </a:solidFill>
                <a:latin typeface="Corbel" pitchFamily="34" charset="0"/>
              </a:rPr>
              <a:t> – «крайний») ассоциируется с приверженностью к крайним взглядам и действиям, радикально отрицающим существующие нормы и правила. 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325A72"/>
                </a:solidFill>
                <a:latin typeface="Corbel" pitchFamily="34" charset="0"/>
              </a:rPr>
              <a:t>В сущности, </a:t>
            </a:r>
            <a:r>
              <a:rPr lang="ru-RU" sz="2400" b="1" dirty="0">
                <a:solidFill>
                  <a:srgbClr val="325A72"/>
                </a:solidFill>
                <a:latin typeface="Corbel" pitchFamily="34" charset="0"/>
              </a:rPr>
              <a:t>экстремизм</a:t>
            </a:r>
            <a:r>
              <a:rPr lang="ru-RU" sz="2400" dirty="0">
                <a:solidFill>
                  <a:srgbClr val="325A72"/>
                </a:solidFill>
                <a:latin typeface="Corbel" pitchFamily="34" charset="0"/>
              </a:rPr>
              <a:t> является идеологически мотивированным деянием, направленным на достижение конкретной цели в виде посягательства на конституционные основы государственного строя, общественную безопасность или интересы общества, публично совершенное </a:t>
            </a:r>
            <a:r>
              <a:rPr lang="ru-RU" sz="2400" dirty="0" err="1">
                <a:solidFill>
                  <a:srgbClr val="325A72"/>
                </a:solidFill>
                <a:latin typeface="Corbel" pitchFamily="34" charset="0"/>
              </a:rPr>
              <a:t>общеопасным</a:t>
            </a:r>
            <a:r>
              <a:rPr lang="ru-RU" sz="2400" dirty="0">
                <a:solidFill>
                  <a:srgbClr val="325A72"/>
                </a:solidFill>
                <a:latin typeface="Corbel" pitchFamily="34" charset="0"/>
              </a:rPr>
              <a:t> способом.</a:t>
            </a:r>
            <a:endParaRPr kumimoji="0" lang="ru-RU" sz="3200" b="0" i="0" u="none" strike="noStrike" cap="none" normalizeH="0" baseline="0" dirty="0">
              <a:ln>
                <a:noFill/>
              </a:ln>
              <a:solidFill>
                <a:srgbClr val="325A72"/>
              </a:solidFill>
              <a:effectLst/>
              <a:latin typeface="Corbel" pitchFamily="34" charset="0"/>
              <a:cs typeface="Courier New" pitchFamily="49" charset="0"/>
            </a:endParaRPr>
          </a:p>
        </p:txBody>
      </p:sp>
      <p:pic>
        <p:nvPicPr>
          <p:cNvPr id="1026" name="Picture 2" descr="C:\Users\Olga\Desktop\для ГИП\наклейки терроризму нет\стикеры\экстремизмунет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206" y="5072074"/>
            <a:ext cx="1581144" cy="15811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1071538" y="571480"/>
            <a:ext cx="72723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Corbel" pitchFamily="34" charset="0"/>
              </a:rPr>
              <a:t>Административные правонарушения</a:t>
            </a:r>
            <a:endParaRPr lang="ru-RU" sz="2400" dirty="0">
              <a:solidFill>
                <a:schemeClr val="bg1"/>
              </a:solidFill>
              <a:latin typeface="Corbe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700808"/>
            <a:ext cx="5976664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325A72"/>
                </a:solidFill>
                <a:latin typeface="Corbel" pitchFamily="34" charset="0"/>
              </a:rPr>
              <a:t>Статья 20.3</a:t>
            </a:r>
            <a:r>
              <a:rPr lang="en-US" sz="2000" b="1" dirty="0">
                <a:solidFill>
                  <a:srgbClr val="325A72"/>
                </a:solidFill>
                <a:latin typeface="Corbel" pitchFamily="34" charset="0"/>
              </a:rPr>
              <a:t> </a:t>
            </a:r>
            <a:r>
              <a:rPr lang="ru-RU" sz="2000" b="1" dirty="0" err="1">
                <a:solidFill>
                  <a:srgbClr val="325A72"/>
                </a:solidFill>
                <a:latin typeface="Corbel" pitchFamily="34" charset="0"/>
              </a:rPr>
              <a:t>КоАП</a:t>
            </a:r>
            <a:r>
              <a:rPr lang="ru-RU" sz="2000" b="1" dirty="0">
                <a:solidFill>
                  <a:srgbClr val="325A72"/>
                </a:solidFill>
                <a:latin typeface="Corbel" pitchFamily="34" charset="0"/>
              </a:rPr>
              <a:t> РФ</a:t>
            </a:r>
          </a:p>
          <a:p>
            <a:pPr algn="just"/>
            <a:r>
              <a:rPr lang="ru-RU" sz="2000" dirty="0">
                <a:solidFill>
                  <a:srgbClr val="325A72"/>
                </a:solidFill>
                <a:latin typeface="Corbel" pitchFamily="34" charset="0"/>
              </a:rPr>
              <a:t>Пропаганда либо публичное демонстрирование нацистской атрибутики или символики, либо атрибутики или символики экстремистских организаций, либо иных атрибутики или символики, пропаганда либо публичное демонстрирование которых запрещены федеральными законами</a:t>
            </a:r>
          </a:p>
          <a:p>
            <a:pPr algn="just"/>
            <a:endParaRPr lang="ru-RU" sz="1400" dirty="0">
              <a:solidFill>
                <a:srgbClr val="325A72"/>
              </a:solidFill>
              <a:latin typeface="Corbel" pitchFamily="34" charset="0"/>
            </a:endParaRPr>
          </a:p>
          <a:p>
            <a:pPr algn="just"/>
            <a:r>
              <a:rPr lang="ru-RU" sz="2000" b="1" dirty="0">
                <a:solidFill>
                  <a:srgbClr val="325A72"/>
                </a:solidFill>
                <a:latin typeface="Corbel" pitchFamily="34" charset="0"/>
              </a:rPr>
              <a:t>Статья 20.29 </a:t>
            </a:r>
            <a:r>
              <a:rPr lang="ru-RU" sz="2000" b="1" dirty="0" err="1">
                <a:solidFill>
                  <a:srgbClr val="325A72"/>
                </a:solidFill>
                <a:latin typeface="Corbel" pitchFamily="34" charset="0"/>
              </a:rPr>
              <a:t>КоАП</a:t>
            </a:r>
            <a:r>
              <a:rPr lang="ru-RU" sz="2000" b="1" dirty="0">
                <a:solidFill>
                  <a:srgbClr val="325A72"/>
                </a:solidFill>
                <a:latin typeface="Corbel" pitchFamily="34" charset="0"/>
              </a:rPr>
              <a:t> РФ</a:t>
            </a:r>
          </a:p>
          <a:p>
            <a:pPr algn="just"/>
            <a:r>
              <a:rPr lang="ru-RU" sz="2000" dirty="0">
                <a:solidFill>
                  <a:srgbClr val="325A72"/>
                </a:solidFill>
                <a:latin typeface="Corbel" pitchFamily="34" charset="0"/>
              </a:rPr>
              <a:t>Производство и распространение экстремистских материалов</a:t>
            </a:r>
          </a:p>
          <a:p>
            <a:pPr algn="just"/>
            <a:endParaRPr lang="ru-RU" sz="1200" b="1" dirty="0">
              <a:solidFill>
                <a:srgbClr val="325A72"/>
              </a:solidFill>
              <a:latin typeface="Corbel" pitchFamily="34" charset="0"/>
            </a:endParaRPr>
          </a:p>
          <a:p>
            <a:pPr algn="just"/>
            <a:r>
              <a:rPr lang="ru-RU" sz="2000" b="1" dirty="0">
                <a:solidFill>
                  <a:srgbClr val="325A72"/>
                </a:solidFill>
                <a:latin typeface="Corbel" pitchFamily="34" charset="0"/>
              </a:rPr>
              <a:t>Статья 20.3.1 </a:t>
            </a:r>
            <a:r>
              <a:rPr lang="ru-RU" sz="2000" b="1" dirty="0" err="1">
                <a:solidFill>
                  <a:srgbClr val="325A72"/>
                </a:solidFill>
                <a:latin typeface="Corbel" pitchFamily="34" charset="0"/>
              </a:rPr>
              <a:t>КоАП</a:t>
            </a:r>
            <a:r>
              <a:rPr lang="ru-RU" sz="2000" b="1" dirty="0">
                <a:solidFill>
                  <a:srgbClr val="325A72"/>
                </a:solidFill>
                <a:latin typeface="Corbel" pitchFamily="34" charset="0"/>
              </a:rPr>
              <a:t> РФ</a:t>
            </a:r>
          </a:p>
          <a:p>
            <a:pPr algn="just"/>
            <a:r>
              <a:rPr lang="ru-RU" sz="2000" dirty="0">
                <a:solidFill>
                  <a:srgbClr val="325A72"/>
                </a:solidFill>
                <a:latin typeface="Corbel" pitchFamily="34" charset="0"/>
              </a:rPr>
              <a:t>Возбуждение ненависти либо вражды, а равно унижение человеческого достоинства</a:t>
            </a:r>
          </a:p>
        </p:txBody>
      </p:sp>
      <p:pic>
        <p:nvPicPr>
          <p:cNvPr id="2050" name="Picture 2" descr="C:\Users\Olga\Desktop\unna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481" y="2285992"/>
            <a:ext cx="2857519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1000100" y="571480"/>
            <a:ext cx="72723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Corbel" pitchFamily="34" charset="0"/>
              </a:rPr>
              <a:t>Ответственность за правонарушения</a:t>
            </a:r>
            <a:endParaRPr lang="ru-RU" sz="2400" dirty="0">
              <a:solidFill>
                <a:schemeClr val="bg1"/>
              </a:solidFill>
              <a:latin typeface="Corbel" pitchFamily="34" charset="0"/>
            </a:endParaRPr>
          </a:p>
          <a:p>
            <a:pPr algn="ctr"/>
            <a:endParaRPr lang="ru-RU" sz="2400" dirty="0">
              <a:solidFill>
                <a:schemeClr val="bg1"/>
              </a:solidFill>
              <a:latin typeface="Corbel" pitchFamily="34" charset="0"/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683568" y="2060848"/>
            <a:ext cx="5075238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sz="28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Штраф до </a:t>
            </a:r>
            <a:r>
              <a:rPr lang="ru-RU" sz="28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20 000 </a:t>
            </a:r>
            <a:r>
              <a:rPr lang="ru-RU" sz="28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рублей (для юридических лиц – до 1 </a:t>
            </a:r>
            <a:r>
              <a:rPr lang="ru-RU" sz="2800" dirty="0" err="1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млн</a:t>
            </a:r>
            <a:r>
              <a:rPr lang="ru-RU" sz="28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)</a:t>
            </a:r>
          </a:p>
          <a:p>
            <a:pPr>
              <a:buFont typeface="Wingdings" pitchFamily="2" charset="2"/>
              <a:buChar char="Ø"/>
              <a:defRPr/>
            </a:pPr>
            <a:endParaRPr lang="ru-RU" sz="2800" dirty="0">
              <a:solidFill>
                <a:srgbClr val="325A72"/>
              </a:solidFill>
              <a:latin typeface="Corbe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8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Обязательные работы на срок до </a:t>
            </a:r>
            <a:r>
              <a:rPr lang="ru-RU" sz="28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100</a:t>
            </a:r>
            <a:r>
              <a:rPr lang="ru-RU" sz="28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 часов </a:t>
            </a:r>
          </a:p>
          <a:p>
            <a:pPr>
              <a:buFont typeface="Wingdings" pitchFamily="2" charset="2"/>
              <a:buChar char="Ø"/>
              <a:defRPr/>
            </a:pPr>
            <a:endParaRPr lang="ru-RU" sz="2800" dirty="0">
              <a:solidFill>
                <a:srgbClr val="325A72"/>
              </a:solidFill>
              <a:latin typeface="Corbe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8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Административные арест до </a:t>
            </a:r>
            <a:r>
              <a:rPr lang="ru-RU" sz="28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15</a:t>
            </a:r>
            <a:r>
              <a:rPr lang="ru-RU" sz="28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 суток</a:t>
            </a:r>
          </a:p>
        </p:txBody>
      </p:sp>
      <p:pic>
        <p:nvPicPr>
          <p:cNvPr id="9" name="Picture 2" descr="C:\Users\Olga\Desktop\c40839637dc07751c0c2b118a94f163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1785926"/>
            <a:ext cx="3214710" cy="2142119"/>
          </a:xfrm>
          <a:prstGeom prst="rect">
            <a:avLst/>
          </a:prstGeom>
          <a:noFill/>
        </p:spPr>
      </p:pic>
      <p:pic>
        <p:nvPicPr>
          <p:cNvPr id="10" name="Picture 3" descr="C:\Users\Olga\Desktop\64117623-corrupt-man-behind-the-bar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3929066"/>
            <a:ext cx="2331601" cy="23316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1071538" y="571480"/>
            <a:ext cx="72723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Corbel" pitchFamily="34" charset="0"/>
              </a:rPr>
              <a:t>Преступления</a:t>
            </a:r>
            <a:endParaRPr lang="ru-RU" sz="2400" dirty="0">
              <a:solidFill>
                <a:schemeClr val="bg1"/>
              </a:solidFill>
              <a:latin typeface="Corbe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700808"/>
            <a:ext cx="5976664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325A72"/>
                </a:solidFill>
                <a:latin typeface="Corbel" pitchFamily="34" charset="0"/>
              </a:rPr>
              <a:t>Статья 280 УК РФ</a:t>
            </a:r>
          </a:p>
          <a:p>
            <a:pPr algn="just"/>
            <a:r>
              <a:rPr lang="ru-RU" sz="2000" dirty="0">
                <a:solidFill>
                  <a:srgbClr val="325A72"/>
                </a:solidFill>
                <a:latin typeface="Corbel" pitchFamily="34" charset="0"/>
              </a:rPr>
              <a:t>Публичные призывы к осуществлению экстремистской деятельности</a:t>
            </a:r>
          </a:p>
          <a:p>
            <a:pPr algn="just"/>
            <a:endParaRPr lang="ru-RU" sz="1200" dirty="0">
              <a:solidFill>
                <a:srgbClr val="325A72"/>
              </a:solidFill>
              <a:latin typeface="Corbel" pitchFamily="34" charset="0"/>
            </a:endParaRPr>
          </a:p>
          <a:p>
            <a:pPr algn="just"/>
            <a:r>
              <a:rPr lang="ru-RU" sz="2000" b="1" dirty="0">
                <a:solidFill>
                  <a:srgbClr val="325A72"/>
                </a:solidFill>
                <a:latin typeface="Corbel" pitchFamily="34" charset="0"/>
              </a:rPr>
              <a:t>Статья 282 УК РФ</a:t>
            </a:r>
          </a:p>
          <a:p>
            <a:pPr algn="just"/>
            <a:r>
              <a:rPr lang="ru-RU" sz="2000" dirty="0">
                <a:solidFill>
                  <a:srgbClr val="325A72"/>
                </a:solidFill>
                <a:latin typeface="Corbel" pitchFamily="34" charset="0"/>
              </a:rPr>
              <a:t>Возбуждение ненависти либо вражды, а равно унижение человеческого достоинства</a:t>
            </a:r>
          </a:p>
          <a:p>
            <a:pPr algn="just"/>
            <a:endParaRPr lang="ru-RU" sz="1200" dirty="0">
              <a:solidFill>
                <a:srgbClr val="325A72"/>
              </a:solidFill>
              <a:latin typeface="Corbel" pitchFamily="34" charset="0"/>
            </a:endParaRPr>
          </a:p>
          <a:p>
            <a:pPr algn="just"/>
            <a:r>
              <a:rPr lang="ru-RU" sz="2000" b="1" dirty="0">
                <a:solidFill>
                  <a:srgbClr val="325A72"/>
                </a:solidFill>
                <a:latin typeface="Corbel" pitchFamily="34" charset="0"/>
              </a:rPr>
              <a:t>Статья 282.1</a:t>
            </a:r>
            <a:r>
              <a:rPr lang="en-US" sz="2000" b="1" dirty="0">
                <a:solidFill>
                  <a:srgbClr val="325A72"/>
                </a:solidFill>
                <a:latin typeface="Corbel" pitchFamily="34" charset="0"/>
              </a:rPr>
              <a:t> </a:t>
            </a:r>
            <a:r>
              <a:rPr lang="ru-RU" sz="2000" b="1" dirty="0">
                <a:solidFill>
                  <a:srgbClr val="325A72"/>
                </a:solidFill>
                <a:latin typeface="Corbel" pitchFamily="34" charset="0"/>
              </a:rPr>
              <a:t>УК РФ</a:t>
            </a:r>
            <a:endParaRPr lang="en-US" sz="2000" b="1" dirty="0">
              <a:solidFill>
                <a:srgbClr val="325A72"/>
              </a:solidFill>
              <a:latin typeface="Corbel" pitchFamily="34" charset="0"/>
            </a:endParaRPr>
          </a:p>
          <a:p>
            <a:pPr algn="just"/>
            <a:r>
              <a:rPr lang="ru-RU" sz="2000" dirty="0">
                <a:solidFill>
                  <a:srgbClr val="325A72"/>
                </a:solidFill>
                <a:latin typeface="Corbel" pitchFamily="34" charset="0"/>
              </a:rPr>
              <a:t>Организация экстремистского сообщества</a:t>
            </a:r>
          </a:p>
          <a:p>
            <a:pPr algn="just"/>
            <a:endParaRPr lang="ru-RU" sz="1400" dirty="0">
              <a:solidFill>
                <a:srgbClr val="325A72"/>
              </a:solidFill>
              <a:latin typeface="Corbel" pitchFamily="34" charset="0"/>
            </a:endParaRPr>
          </a:p>
          <a:p>
            <a:pPr algn="just"/>
            <a:r>
              <a:rPr lang="ru-RU" sz="2000" b="1" dirty="0">
                <a:solidFill>
                  <a:srgbClr val="325A72"/>
                </a:solidFill>
                <a:latin typeface="Corbel" pitchFamily="34" charset="0"/>
              </a:rPr>
              <a:t>Статья 282.2 УК РФ</a:t>
            </a:r>
          </a:p>
          <a:p>
            <a:pPr algn="just"/>
            <a:r>
              <a:rPr lang="ru-RU" sz="2000" dirty="0">
                <a:solidFill>
                  <a:srgbClr val="325A72"/>
                </a:solidFill>
                <a:latin typeface="Corbel" pitchFamily="34" charset="0"/>
              </a:rPr>
              <a:t>Организация деятельности экстремистской организации</a:t>
            </a:r>
          </a:p>
          <a:p>
            <a:pPr algn="just"/>
            <a:endParaRPr lang="ru-RU" sz="1400" b="1" dirty="0">
              <a:solidFill>
                <a:srgbClr val="325A72"/>
              </a:solidFill>
              <a:latin typeface="Corbel" pitchFamily="34" charset="0"/>
            </a:endParaRPr>
          </a:p>
          <a:p>
            <a:pPr algn="just"/>
            <a:r>
              <a:rPr lang="ru-RU" sz="2000" b="1" dirty="0">
                <a:solidFill>
                  <a:srgbClr val="325A72"/>
                </a:solidFill>
                <a:latin typeface="Corbel" pitchFamily="34" charset="0"/>
              </a:rPr>
              <a:t>Статья 282.3 УК РФ</a:t>
            </a:r>
          </a:p>
          <a:p>
            <a:pPr algn="just"/>
            <a:r>
              <a:rPr lang="ru-RU" sz="2000" dirty="0">
                <a:solidFill>
                  <a:srgbClr val="325A72"/>
                </a:solidFill>
                <a:latin typeface="Corbel" pitchFamily="34" charset="0"/>
              </a:rPr>
              <a:t>Финансирование экстремистской деятельности</a:t>
            </a:r>
          </a:p>
        </p:txBody>
      </p:sp>
      <p:pic>
        <p:nvPicPr>
          <p:cNvPr id="3074" name="Picture 2" descr="C:\Users\Olga\Desktop\unnam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65899" y="2428869"/>
            <a:ext cx="2857520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323528" y="2132856"/>
            <a:ext cx="5286412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sz="24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Штраф до 8</a:t>
            </a:r>
            <a:r>
              <a:rPr lang="ru-RU" sz="24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00</a:t>
            </a:r>
            <a:r>
              <a:rPr lang="ru-RU" sz="24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 тысяч рублей</a:t>
            </a:r>
          </a:p>
          <a:p>
            <a:pPr>
              <a:buFont typeface="Wingdings" pitchFamily="2" charset="2"/>
              <a:buChar char="Ø"/>
              <a:defRPr/>
            </a:pPr>
            <a:endParaRPr lang="ru-RU" sz="2400" dirty="0">
              <a:solidFill>
                <a:srgbClr val="325A72"/>
              </a:solidFill>
              <a:latin typeface="Corbe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Обязательные работы до </a:t>
            </a:r>
            <a:r>
              <a:rPr lang="ru-RU" sz="24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480</a:t>
            </a:r>
            <a:r>
              <a:rPr lang="ru-RU" sz="24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 часов</a:t>
            </a:r>
          </a:p>
          <a:p>
            <a:pPr>
              <a:defRPr/>
            </a:pPr>
            <a:endParaRPr lang="ru-RU" sz="2400" dirty="0">
              <a:solidFill>
                <a:srgbClr val="325A72"/>
              </a:solidFill>
              <a:latin typeface="Corbe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Ограничение свободы до </a:t>
            </a:r>
            <a:r>
              <a:rPr lang="ru-RU" sz="24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2</a:t>
            </a:r>
            <a:r>
              <a:rPr lang="ru-RU" sz="24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 лет</a:t>
            </a:r>
          </a:p>
          <a:p>
            <a:pPr>
              <a:buFont typeface="Wingdings" pitchFamily="2" charset="2"/>
              <a:buChar char="Ø"/>
              <a:defRPr/>
            </a:pPr>
            <a:endParaRPr lang="ru-RU" sz="2400" dirty="0">
              <a:solidFill>
                <a:srgbClr val="325A72"/>
              </a:solidFill>
              <a:latin typeface="Corbe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Принудительные работы до </a:t>
            </a:r>
            <a:r>
              <a:rPr lang="ru-RU" sz="24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5</a:t>
            </a:r>
            <a:r>
              <a:rPr lang="ru-RU" sz="24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 лет</a:t>
            </a:r>
          </a:p>
          <a:p>
            <a:pPr>
              <a:buFont typeface="Wingdings" pitchFamily="2" charset="2"/>
              <a:buChar char="Ø"/>
              <a:defRPr/>
            </a:pPr>
            <a:endParaRPr lang="ru-RU" sz="2400" dirty="0">
              <a:solidFill>
                <a:srgbClr val="325A72"/>
              </a:solidFill>
              <a:latin typeface="Corbe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Лишение свободы до </a:t>
            </a:r>
            <a:r>
              <a:rPr lang="ru-RU" sz="24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15</a:t>
            </a:r>
            <a:r>
              <a:rPr lang="ru-RU" sz="24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 лет</a:t>
            </a:r>
          </a:p>
        </p:txBody>
      </p:sp>
      <p:sp>
        <p:nvSpPr>
          <p:cNvPr id="4" name="Прямоугольник 4"/>
          <p:cNvSpPr>
            <a:spLocks noChangeArrowheads="1"/>
          </p:cNvSpPr>
          <p:nvPr/>
        </p:nvSpPr>
        <p:spPr bwMode="auto">
          <a:xfrm>
            <a:off x="642910" y="571480"/>
            <a:ext cx="7848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Corbel" pitchFamily="34" charset="0"/>
              </a:rPr>
              <a:t>Ответственность за преступления </a:t>
            </a:r>
          </a:p>
        </p:txBody>
      </p:sp>
      <p:pic>
        <p:nvPicPr>
          <p:cNvPr id="4098" name="Picture 2" descr="C:\Users\Olga\Desktop\c40839637dc07751c0c2b118a94f163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1785926"/>
            <a:ext cx="3214710" cy="2142119"/>
          </a:xfrm>
          <a:prstGeom prst="rect">
            <a:avLst/>
          </a:prstGeom>
          <a:noFill/>
        </p:spPr>
      </p:pic>
      <p:pic>
        <p:nvPicPr>
          <p:cNvPr id="4099" name="Picture 3" descr="C:\Users\Olga\Desktop\64117623-corrupt-man-behind-the-bar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3929066"/>
            <a:ext cx="2331601" cy="23316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2627784" y="476672"/>
            <a:ext cx="46751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Corbel" pitchFamily="34" charset="0"/>
              </a:rPr>
              <a:t>Виды экстремизма </a:t>
            </a:r>
            <a:endParaRPr lang="ru-RU" sz="3600" dirty="0">
              <a:solidFill>
                <a:schemeClr val="bg1"/>
              </a:solidFill>
              <a:latin typeface="Corbel" pitchFamily="34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 flipH="1">
            <a:off x="1995488" y="1506538"/>
            <a:ext cx="720725" cy="79216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>
            <a:off x="4516438" y="1506538"/>
            <a:ext cx="0" cy="143986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500034" y="2500306"/>
            <a:ext cx="215591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Религиозный</a:t>
            </a:r>
            <a:endParaRPr lang="ru-RU" sz="2600" dirty="0">
              <a:solidFill>
                <a:srgbClr val="325A72"/>
              </a:solidFill>
              <a:latin typeface="Corbe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63913" y="3090863"/>
            <a:ext cx="2316532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Политический</a:t>
            </a:r>
            <a:endParaRPr lang="ru-RU" sz="2600" dirty="0">
              <a:solidFill>
                <a:srgbClr val="325A72"/>
              </a:solidFill>
              <a:latin typeface="Corbe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3463" y="2439988"/>
            <a:ext cx="244483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Национальный</a:t>
            </a:r>
            <a:endParaRPr lang="ru-RU" sz="2600" dirty="0">
              <a:solidFill>
                <a:srgbClr val="325A72"/>
              </a:solidFill>
              <a:latin typeface="Corbel" pitchFamily="34" charset="0"/>
              <a:cs typeface="Arial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6172200" y="1577975"/>
            <a:ext cx="647700" cy="7207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9" name="Picture 9" descr="D:\Download\INDONESIA_-_fondamentalisti_assaltano_ok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294464" y="3068960"/>
            <a:ext cx="2550138" cy="16561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10" descr="D:\Download\a7ab424c5a_4442813_12341602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3071802" y="3786190"/>
            <a:ext cx="2811634" cy="18750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1" descr="D:\Download\01e1b44b007544ebc50decff33713126.jpg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6143636" y="3143248"/>
            <a:ext cx="2376264" cy="15823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769</TotalTime>
  <Words>545</Words>
  <Application>Microsoft Office PowerPoint</Application>
  <PresentationFormat>Экран (4:3)</PresentationFormat>
  <Paragraphs>73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Olga</dc:creator>
  <cp:lastModifiedBy>Неизвестный пользователь</cp:lastModifiedBy>
  <cp:revision>86</cp:revision>
  <dcterms:created xsi:type="dcterms:W3CDTF">2018-07-25T14:01:04Z</dcterms:created>
  <dcterms:modified xsi:type="dcterms:W3CDTF">2020-11-19T04:50:35Z</dcterms:modified>
</cp:coreProperties>
</file>